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7" r:id="rId3"/>
    <p:sldId id="278" r:id="rId4"/>
    <p:sldId id="279" r:id="rId5"/>
    <p:sldId id="263" r:id="rId6"/>
    <p:sldId id="264" r:id="rId7"/>
    <p:sldId id="265" r:id="rId8"/>
    <p:sldId id="267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C1C1C"/>
    <a:srgbClr val="333333"/>
    <a:srgbClr val="5F5F5F"/>
    <a:srgbClr val="808080"/>
    <a:srgbClr val="B2B2B2"/>
    <a:srgbClr val="DDDDDD"/>
    <a:srgbClr val="000000"/>
    <a:srgbClr val="4DD60C"/>
    <a:srgbClr val="DEC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5" autoAdjust="0"/>
    <p:restoredTop sz="94021" autoAdjust="0"/>
  </p:normalViewPr>
  <p:slideViewPr>
    <p:cSldViewPr>
      <p:cViewPr varScale="1">
        <p:scale>
          <a:sx n="105" d="100"/>
          <a:sy n="105" d="100"/>
        </p:scale>
        <p:origin x="16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07BC8-7B8B-4019-94AE-9EDD88567A56}" type="datetimeFigureOut">
              <a:rPr lang="ru-RU"/>
              <a:t>05.01.2022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B9CFC1-6B3A-428A-B95F-F7C527EDB1E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45F8F4-B999-423F-94EB-E0D82E827255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://www.cs.msu.su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бочий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0060"/>
              </a:gs>
              <a:gs pos="100000">
                <a:srgbClr val="00003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Прямоугольник 4"/>
          <p:cNvSpPr>
            <a:spLocks noChangeArrowheads="1"/>
          </p:cNvSpPr>
          <p:nvPr userDrawn="1"/>
        </p:nvSpPr>
        <p:spPr bwMode="auto">
          <a:xfrm>
            <a:off x="395538" y="5580066"/>
            <a:ext cx="8353177" cy="13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Laboratory of Mathematics Methods of Image Processing</a:t>
            </a:r>
          </a:p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Department of Computational Mathematics and Cybernetics</a:t>
            </a:r>
          </a:p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Lomonosov Moscow State University</a:t>
            </a:r>
          </a:p>
        </p:txBody>
      </p:sp>
      <p:sp>
        <p:nvSpPr>
          <p:cNvPr id="22" name="TextBox 3"/>
          <p:cNvSpPr txBox="1">
            <a:spLocks noChangeArrowheads="1"/>
          </p:cNvSpPr>
          <p:nvPr userDrawn="1"/>
        </p:nvSpPr>
        <p:spPr bwMode="auto">
          <a:xfrm>
            <a:off x="393699" y="4881496"/>
            <a:ext cx="8353177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>
                <a:solidFill>
                  <a:srgbClr val="4DD60C"/>
                </a:solidFill>
              </a:rPr>
              <a:t>http</a:t>
            </a:r>
            <a:r>
              <a:rPr lang="en-US" altLang="en-US" sz="1800" dirty="0">
                <a:solidFill>
                  <a:srgbClr val="4DD60C"/>
                </a:solidFill>
              </a:rPr>
              <a:t>s</a:t>
            </a:r>
            <a:r>
              <a:rPr lang="en-US" sz="1800" dirty="0">
                <a:solidFill>
                  <a:srgbClr val="4DD60C"/>
                </a:solidFill>
              </a:rPr>
              <a:t>://imaging.cs.msu.ru/</a:t>
            </a:r>
          </a:p>
          <a:p>
            <a:pPr algn="ctr" eaLnBrk="1" hangingPunct="1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200" dirty="0">
                <a:solidFill>
                  <a:srgbClr val="FFFFFF"/>
                </a:solidFill>
              </a:rPr>
              <a:t>Laboratory of Mathematics Methods of Image Processing</a:t>
            </a:r>
          </a:p>
          <a:p>
            <a:pPr algn="ctr" eaLnBrk="1" hangingPunct="1">
              <a:defRPr/>
            </a:pPr>
            <a:r>
              <a:rPr lang="en-US" sz="1200" dirty="0">
                <a:solidFill>
                  <a:srgbClr val="FFFFFF"/>
                </a:solidFill>
              </a:rPr>
              <a:t>Department of Computational Mathematics and Cybernetics</a:t>
            </a:r>
          </a:p>
          <a:p>
            <a:pPr algn="ctr" eaLnBrk="1" hangingPunct="1">
              <a:defRPr/>
            </a:pPr>
            <a:r>
              <a:rPr lang="en-US" sz="1200" dirty="0">
                <a:solidFill>
                  <a:srgbClr val="FFFFFF"/>
                </a:solidFill>
              </a:rPr>
              <a:t>Lomonosov Moscow State University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95537" y="1997076"/>
            <a:ext cx="8352927" cy="1728588"/>
          </a:xfrm>
        </p:spPr>
        <p:txBody>
          <a:bodyPr lIns="36000" tIns="36000" rIns="36000" bIns="36000" anchorCtr="1"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947" y="3826793"/>
            <a:ext cx="8352927" cy="950664"/>
          </a:xfrm>
        </p:spPr>
        <p:txBody>
          <a:bodyPr anchor="ctr" anchorCtr="1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Authors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1859" y="6328046"/>
            <a:ext cx="8352927" cy="425178"/>
          </a:xfrm>
        </p:spPr>
        <p:txBody>
          <a:bodyPr anchor="ctr" anchorCtr="1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pic>
        <p:nvPicPr>
          <p:cNvPr id="1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7"/>
            <a:ext cx="1810512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4" descr="http://images.geo.web.ru/pubd/2006/05/11/0001175265/msu_logo_small.gif"/>
          <p:cNvPicPr>
            <a:picLocks noChangeAspect="1" noChangeArrowheads="1"/>
          </p:cNvPicPr>
          <p:nvPr userDrawn="1"/>
        </p:nvPicPr>
        <p:blipFill>
          <a:blip r:embed="rId3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7"/>
          <a:stretch>
            <a:fillRect/>
          </a:stretch>
        </p:blipFill>
        <p:spPr bwMode="auto">
          <a:xfrm>
            <a:off x="2391568" y="6350"/>
            <a:ext cx="4357687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2" descr="Логотип ВМиК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142875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фициальный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0060"/>
              </a:gs>
              <a:gs pos="100000">
                <a:srgbClr val="00003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5429885"/>
            <a:ext cx="8352949" cy="780415"/>
          </a:xfrm>
        </p:spPr>
        <p:txBody>
          <a:bodyPr anchor="t" anchorCtr="0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r>
              <a:rPr lang="en-US" altLang="en-US" dirty="0"/>
              <a:t>supervisor</a:t>
            </a:r>
            <a:br>
              <a:rPr lang="en-US" altLang="en-US" dirty="0"/>
            </a:br>
            <a:r>
              <a:rPr lang="en-US" dirty="0">
                <a:sym typeface="+mn-ea"/>
              </a:rPr>
              <a:t>Click to edit </a:t>
            </a:r>
            <a:r>
              <a:rPr lang="en-US" altLang="en-US" dirty="0">
                <a:sym typeface="+mn-ea"/>
              </a:rPr>
              <a:t>supervisor</a:t>
            </a:r>
            <a:endParaRPr lang="ru-RU" altLang="en-US" dirty="0"/>
          </a:p>
        </p:txBody>
      </p:sp>
      <p:sp>
        <p:nvSpPr>
          <p:cNvPr id="22" name="TextBox 3"/>
          <p:cNvSpPr txBox="1">
            <a:spLocks noChangeArrowheads="1"/>
          </p:cNvSpPr>
          <p:nvPr userDrawn="1"/>
        </p:nvSpPr>
        <p:spPr bwMode="auto">
          <a:xfrm>
            <a:off x="393699" y="1437256"/>
            <a:ext cx="8353177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rgbClr val="FFFFFF"/>
                </a:solidFill>
              </a:rPr>
              <a:t>Московский государственный университет имени М.В. Ломоносова</a:t>
            </a:r>
          </a:p>
          <a:p>
            <a:pPr algn="ctr" eaLnBrk="1" hangingPunct="1">
              <a:defRPr/>
            </a:pPr>
            <a:r>
              <a:rPr lang="en-US" sz="1200" dirty="0">
                <a:solidFill>
                  <a:srgbClr val="FFFFFF"/>
                </a:solidFill>
              </a:rPr>
              <a:t>Факультет вычислительной математики и кибернетики</a:t>
            </a:r>
          </a:p>
          <a:p>
            <a:pPr algn="ctr" eaLnBrk="1" hangingPunct="1">
              <a:defRPr/>
            </a:pPr>
            <a:r>
              <a:rPr lang="en-US" sz="1200" dirty="0">
                <a:solidFill>
                  <a:srgbClr val="FFFFFF"/>
                </a:solidFill>
              </a:rPr>
              <a:t>Кафедра математической физики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95764" y="3133090"/>
            <a:ext cx="8352949" cy="1021715"/>
          </a:xfrm>
        </p:spPr>
        <p:txBody>
          <a:bodyPr lIns="36000" tIns="36000" rIns="36000" bIns="36000" anchorCtr="1"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859" y="2370455"/>
            <a:ext cx="8352949" cy="684530"/>
          </a:xfrm>
        </p:spPr>
        <p:txBody>
          <a:bodyPr anchor="ctr" anchorCtr="1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Authors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1859" y="6328046"/>
            <a:ext cx="8352927" cy="425178"/>
          </a:xfrm>
        </p:spPr>
        <p:txBody>
          <a:bodyPr anchor="ctr" anchorCtr="1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5" name="TextBox 3"/>
          <p:cNvSpPr txBox="1">
            <a:spLocks noChangeArrowheads="1"/>
          </p:cNvSpPr>
          <p:nvPr userDrawn="1"/>
        </p:nvSpPr>
        <p:spPr bwMode="auto">
          <a:xfrm>
            <a:off x="396080" y="5061836"/>
            <a:ext cx="8353177" cy="3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en-US" sz="1500" b="1" dirty="0">
                <a:solidFill>
                  <a:srgbClr val="FFFFFF"/>
                </a:solidFill>
              </a:rPr>
              <a:t>Научный руководитель: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1859" y="4395741"/>
            <a:ext cx="8352927" cy="425178"/>
          </a:xfrm>
        </p:spPr>
        <p:txBody>
          <a:bodyPr anchor="ctr" anchorCtr="1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r>
              <a:rPr lang="en-US" altLang="en-US" dirty="0"/>
              <a:t>work type</a:t>
            </a:r>
          </a:p>
        </p:txBody>
      </p:sp>
      <p:pic>
        <p:nvPicPr>
          <p:cNvPr id="18" name="Picture 24" descr="http://images.geo.web.ru/pubd/2006/05/11/0001175265/msu_logo_small.gif"/>
          <p:cNvPicPr>
            <a:picLocks noChangeAspect="1" noChangeArrowheads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7"/>
          <a:stretch>
            <a:fillRect/>
          </a:stretch>
        </p:blipFill>
        <p:spPr bwMode="auto">
          <a:xfrm>
            <a:off x="2744628" y="0"/>
            <a:ext cx="3657600" cy="144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 (без буллето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" y="1268730"/>
            <a:ext cx="8915400" cy="5498465"/>
          </a:xfrm>
        </p:spPr>
        <p:txBody>
          <a:bodyPr/>
          <a:lstStyle>
            <a:lvl1pPr marL="0" indent="0">
              <a:spcBef>
                <a:spcPts val="12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defRPr/>
            </a:lvl1pPr>
            <a:lvl2pPr marL="252095" indent="0"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Tahoma" panose="020B0604030504040204" pitchFamily="34" charset="0"/>
              <a:buNone/>
              <a:defRPr/>
            </a:lvl2pPr>
            <a:lvl3pPr marL="467995" indent="0">
              <a:spcBef>
                <a:spcPts val="300"/>
              </a:spcBef>
              <a:spcAft>
                <a:spcPts val="15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defRPr/>
            </a:lvl3pPr>
            <a:lvl4pPr marL="647700" indent="0">
              <a:spcBef>
                <a:spcPts val="15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/>
            </a:lvl4pPr>
            <a:lvl5pPr marL="828040" indent="0"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Tahoma" panose="020B0604030504040204" pitchFamily="34" charset="0"/>
              <a:buNone/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196975"/>
          </a:xfrm>
        </p:spPr>
        <p:txBody>
          <a:bodyPr/>
          <a:lstStyle>
            <a:lvl1pPr>
              <a:defRPr>
                <a:solidFill>
                  <a:srgbClr val="DECF3C"/>
                </a:solidFill>
                <a:effectLst>
                  <a:outerShdw blurRad="76200" dist="76200" dir="2700000" algn="tl" rotWithShape="0">
                    <a:prstClr val="black">
                      <a:alpha val="10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 (с буллетами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" y="1268760"/>
            <a:ext cx="8915400" cy="5498546"/>
          </a:xfrm>
        </p:spPr>
        <p:txBody>
          <a:bodyPr/>
          <a:lstStyle>
            <a:lvl1pPr marL="323850" indent="-323850">
              <a:spcBef>
                <a:spcPts val="1200"/>
              </a:spcBef>
              <a:spcAft>
                <a:spcPts val="30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575945" indent="-252095">
              <a:spcBef>
                <a:spcPts val="600"/>
              </a:spcBef>
              <a:spcAft>
                <a:spcPts val="300"/>
              </a:spcAft>
              <a:buClr>
                <a:srgbClr val="FF5500"/>
              </a:buClr>
              <a:buSzPct val="100000"/>
              <a:buFont typeface="Tahoma" panose="020B0604030504040204" pitchFamily="34" charset="0"/>
              <a:buChar char="-"/>
              <a:defRPr/>
            </a:lvl2pPr>
            <a:lvl3pPr marL="791845" indent="-215900">
              <a:spcBef>
                <a:spcPts val="300"/>
              </a:spcBef>
              <a:spcAft>
                <a:spcPts val="15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972185" indent="-179705">
              <a:spcBef>
                <a:spcPts val="150"/>
              </a:spcBef>
              <a:spcAft>
                <a:spcPts val="100"/>
              </a:spcAft>
              <a:buClr>
                <a:srgbClr val="FF5500"/>
              </a:buClr>
              <a:buSzPct val="100000"/>
              <a:buFont typeface="Tahoma" panose="020B0604030504040204" pitchFamily="34" charset="0"/>
              <a:buChar char="-"/>
              <a:defRPr/>
            </a:lvl4pPr>
            <a:lvl5pPr marL="1151890" indent="-179705">
              <a:spcBef>
                <a:spcPts val="100"/>
              </a:spcBef>
              <a:spcAft>
                <a:spcPts val="10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196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 userDrawn="1"/>
        </p:nvSpPr>
        <p:spPr bwMode="auto">
          <a:xfrm>
            <a:off x="2" y="3429003"/>
            <a:ext cx="914399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3000" dirty="0">
                <a:solidFill>
                  <a:schemeClr val="accent3"/>
                </a:solidFill>
              </a:rPr>
              <a:t>http</a:t>
            </a:r>
            <a:r>
              <a:rPr lang="en-US" altLang="en-US" sz="3000" dirty="0">
                <a:solidFill>
                  <a:schemeClr val="accent3"/>
                </a:solidFill>
              </a:rPr>
              <a:t>s</a:t>
            </a:r>
            <a:r>
              <a:rPr lang="en-US" altLang="ru-RU" sz="3000" dirty="0">
                <a:solidFill>
                  <a:schemeClr val="accent3"/>
                </a:solidFill>
              </a:rPr>
              <a:t>://imaging.cs.msu.ru/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196752"/>
          </a:xfrm>
        </p:spPr>
        <p:txBody>
          <a:bodyPr/>
          <a:lstStyle>
            <a:lvl1pPr>
              <a:defRPr kumimoji="0" lang="en-US" sz="3600" b="1" i="0" u="none" strike="noStrike" kern="0" cap="none" spc="0" normalizeH="0" baseline="0" noProof="1" smtClean="0">
                <a:solidFill>
                  <a:srgbClr val="DECF3C"/>
                </a:solidFill>
                <a:effectLst>
                  <a:outerShdw blurRad="76200" dist="76200" dir="2700000" algn="tl" rotWithShape="0">
                    <a:prstClr val="black">
                      <a:alpha val="10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0060"/>
              </a:gs>
              <a:gs pos="100000">
                <a:srgbClr val="00003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4300" y="0"/>
            <a:ext cx="8915400" cy="11967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1268762"/>
            <a:ext cx="8915400" cy="54987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r>
              <a:rPr lang="en-US" dirty="0"/>
              <a:t> </a:t>
            </a:r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DECF3C"/>
          </a:solidFill>
          <a:effectLst>
            <a:outerShdw blurRad="76200" dist="76200" dir="2700000" algn="tl" rotWithShape="0">
              <a:prstClr val="black">
                <a:alpha val="10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0" indent="0" algn="l" rtl="0" eaLnBrk="0" fontAlgn="base" hangingPunct="0">
        <a:spcBef>
          <a:spcPts val="1200"/>
        </a:spcBef>
        <a:spcAft>
          <a:spcPts val="600"/>
        </a:spcAft>
        <a:buClrTx/>
        <a:buSzPct val="70000"/>
        <a:buFontTx/>
        <a:buNone/>
        <a:defRPr sz="2800">
          <a:solidFill>
            <a:srgbClr val="FFFFFF"/>
          </a:solidFill>
          <a:effectLst/>
          <a:latin typeface="+mn-lt"/>
          <a:ea typeface="+mn-ea"/>
          <a:cs typeface="+mn-cs"/>
        </a:defRPr>
      </a:lvl1pPr>
      <a:lvl2pPr marL="252095" indent="0" algn="l" rtl="0" eaLnBrk="0" fontAlgn="base" hangingPunct="0">
        <a:spcBef>
          <a:spcPts val="600"/>
        </a:spcBef>
        <a:spcAft>
          <a:spcPts val="300"/>
        </a:spcAft>
        <a:buClrTx/>
        <a:buFontTx/>
        <a:buNone/>
        <a:defRPr sz="2400">
          <a:solidFill>
            <a:srgbClr val="FFFFFF"/>
          </a:solidFill>
          <a:effectLst/>
          <a:latin typeface="+mn-lt"/>
        </a:defRPr>
      </a:lvl2pPr>
      <a:lvl3pPr marL="467995" indent="0" algn="l" rtl="0" eaLnBrk="0" fontAlgn="base" hangingPunct="0">
        <a:spcBef>
          <a:spcPts val="300"/>
        </a:spcBef>
        <a:spcAft>
          <a:spcPts val="150"/>
        </a:spcAft>
        <a:buClrTx/>
        <a:buSzPct val="70000"/>
        <a:buFontTx/>
        <a:buNone/>
        <a:defRPr sz="2000">
          <a:solidFill>
            <a:srgbClr val="FFFFFF"/>
          </a:solidFill>
          <a:effectLst/>
          <a:latin typeface="+mn-lt"/>
        </a:defRPr>
      </a:lvl3pPr>
      <a:lvl4pPr marL="647700" indent="0" algn="l" rtl="0" eaLnBrk="0" fontAlgn="base" hangingPunct="0">
        <a:spcBef>
          <a:spcPts val="150"/>
        </a:spcBef>
        <a:spcAft>
          <a:spcPts val="100"/>
        </a:spcAft>
        <a:buClrTx/>
        <a:buFontTx/>
        <a:buNone/>
        <a:defRPr sz="1800">
          <a:solidFill>
            <a:srgbClr val="FFFFFF"/>
          </a:solidFill>
          <a:effectLst/>
          <a:latin typeface="+mn-lt"/>
        </a:defRPr>
      </a:lvl4pPr>
      <a:lvl5pPr marL="828040" indent="0" algn="l" rtl="0" eaLnBrk="0" fontAlgn="base" hangingPunct="0">
        <a:spcBef>
          <a:spcPts val="100"/>
        </a:spcBef>
        <a:spcAft>
          <a:spcPts val="100"/>
        </a:spcAft>
        <a:buClrTx/>
        <a:buSzPct val="70000"/>
        <a:buFontTx/>
        <a:buNone/>
        <a:defRPr sz="1600">
          <a:solidFill>
            <a:srgbClr val="FFFFFF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/>
              <a:t>Шаблон рабочей презентации</a:t>
            </a:r>
            <a:br>
              <a:rPr lang="ru-RU" dirty="0"/>
            </a:br>
            <a:r>
              <a:rPr lang="ru-RU" altLang="en-US" dirty="0"/>
              <a:t>для древних проекторов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err="1"/>
              <a:t>Чебурашкин Геннадий Валерьевич</a:t>
            </a:r>
            <a:endParaRPr lang="en-US" dirty="0"/>
          </a:p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ru-RU" altLang="en-US" dirty="0"/>
              <a:t>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altLang="en-US"/>
              <a:t>д.ф-м.н., профессор</a:t>
            </a:r>
            <a:br>
              <a:rPr lang="ru-RU" altLang="en-US"/>
            </a:br>
            <a:r>
              <a:rPr lang="ru-RU" altLang="en-US"/>
              <a:t>А.Г.Эйнштейн</a:t>
            </a:r>
          </a:p>
        </p:txBody>
      </p:sp>
      <p:sp>
        <p:nvSpPr>
          <p:cNvPr id="5" name="Tit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altLang="en-US"/>
              <a:t>Название выпускной</a:t>
            </a:r>
            <a:br>
              <a:rPr lang="ru-RU" altLang="en-US"/>
            </a:br>
            <a:r>
              <a:rPr lang="ru-RU" altLang="en-US"/>
              <a:t>квалификационной работы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en-US"/>
              <a:t>Пупкин Генрих Аристархович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en-US"/>
              <a:t>Москва, 2022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altLang="en-US"/>
              <a:t>ВЫПУСКНАЯ КВАЛИФИКАЦИОННАЯ РАБОТА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/>
              <a:t>Здесь кратко описывается научная область и задача</a:t>
            </a:r>
          </a:p>
          <a:p>
            <a:r>
              <a:rPr lang="ru-RU" altLang="en-US"/>
              <a:t>Ваша презентация должна быть понятна не только научному руководителю, но и любому человеку с любой кафедры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Введение</a:t>
            </a:r>
          </a:p>
        </p:txBody>
      </p:sp>
      <p:pic>
        <p:nvPicPr>
          <p:cNvPr id="8" name="Picture 7" descr="/home/andrew/University/Laboratory/Templates/PowerPoint/dino2.pngdino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75426" y="3736340"/>
            <a:ext cx="3592354" cy="254000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1328420" y="6398895"/>
            <a:ext cx="6486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1800">
                <a:solidFill>
                  <a:srgbClr val="FFFFFF"/>
                </a:solidFill>
              </a:rPr>
              <a:t>Полезно привести примеры обрабатываемых изображений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/>
              <a:t>Разработать и программно реализовать алгоритм обработки и анализа последовательностей изображений из рассматриваемой научной области</a:t>
            </a:r>
          </a:p>
          <a:p>
            <a:pPr lvl="1"/>
            <a:r>
              <a:rPr lang="ru-RU" altLang="en-US"/>
              <a:t>1. Составить базу изображений</a:t>
            </a:r>
          </a:p>
          <a:p>
            <a:pPr lvl="1"/>
            <a:r>
              <a:rPr lang="ru-RU" altLang="en-US"/>
              <a:t>2. Разработать алгоритм</a:t>
            </a:r>
          </a:p>
          <a:p>
            <a:pPr lvl="1"/>
            <a:r>
              <a:rPr lang="ru-RU" altLang="en-US"/>
              <a:t>3. Реализовать алгоритм на языке </a:t>
            </a:r>
            <a:r>
              <a:rPr lang="en-US" altLang="ru-RU"/>
              <a:t>Python 3</a:t>
            </a:r>
            <a:endParaRPr lang="ru-RU" altLang="en-US"/>
          </a:p>
          <a:p>
            <a:pPr lvl="1"/>
            <a:r>
              <a:rPr lang="ru-RU" altLang="en-US"/>
              <a:t>4. Применить алгоритм</a:t>
            </a:r>
          </a:p>
          <a:p>
            <a:pPr lvl="1"/>
            <a:r>
              <a:rPr lang="ru-RU" altLang="en-US"/>
              <a:t>5. </a:t>
            </a:r>
            <a:r>
              <a:rPr lang="ru-RU" altLang="en-US" strike="sngStrike">
                <a:solidFill>
                  <a:schemeClr val="bg1"/>
                </a:solidFill>
                <a:uFillTx/>
              </a:rPr>
              <a:t>Впасть в уныние</a:t>
            </a:r>
            <a:r>
              <a:rPr lang="ru-RU" altLang="en-US"/>
              <a:t> Провести анализ результатов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Цель работы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160" y="2734310"/>
            <a:ext cx="1420495" cy="31623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Тут пишется текст</a:t>
            </a:r>
          </a:p>
          <a:p>
            <a:pPr lvl="1">
              <a:defRPr/>
            </a:pPr>
            <a:r>
              <a:rPr lang="ru-RU" dirty="0"/>
              <a:t>Текста не должно быть много!</a:t>
            </a:r>
          </a:p>
          <a:p>
            <a:pPr lvl="2">
              <a:defRPr/>
            </a:pPr>
            <a:r>
              <a:rPr lang="ru-RU" dirty="0"/>
              <a:t>Если текста много или </a:t>
            </a:r>
            <a:r>
              <a:rPr lang="ru-RU" sz="1350" dirty="0"/>
              <a:t>он </a:t>
            </a:r>
            <a:r>
              <a:rPr lang="ru-RU" sz="1200" dirty="0"/>
              <a:t>мелкий, </a:t>
            </a:r>
            <a:r>
              <a:rPr lang="ru-RU" sz="1050" dirty="0"/>
              <a:t>то </a:t>
            </a:r>
            <a:r>
              <a:rPr lang="ru-RU" sz="900" dirty="0"/>
              <a:t>его </a:t>
            </a:r>
            <a:r>
              <a:rPr lang="ru-RU" sz="750" dirty="0"/>
              <a:t>читать </a:t>
            </a:r>
            <a:r>
              <a:rPr lang="ru-RU" sz="600" dirty="0"/>
              <a:t>никто не </a:t>
            </a:r>
            <a:r>
              <a:rPr lang="ru-RU" sz="300" dirty="0"/>
              <a:t>будет и не </a:t>
            </a:r>
            <a:r>
              <a:rPr lang="ru-RU" sz="150" dirty="0"/>
              <a:t>сможет</a:t>
            </a:r>
            <a:endParaRPr lang="ru-RU" sz="300" dirty="0"/>
          </a:p>
          <a:p>
            <a:pPr lvl="1">
              <a:defRPr/>
            </a:pPr>
            <a:r>
              <a:rPr lang="ru-RU" dirty="0">
                <a:solidFill>
                  <a:srgbClr val="FFFF80"/>
                </a:solidFill>
              </a:rPr>
              <a:t>Цвет </a:t>
            </a:r>
            <a:r>
              <a:rPr lang="ru-RU" dirty="0">
                <a:solidFill>
                  <a:srgbClr val="4DD60C"/>
                </a:solidFill>
              </a:rPr>
              <a:t>текста</a:t>
            </a:r>
            <a:r>
              <a:rPr lang="ru-RU" dirty="0"/>
              <a:t>: светлый на тёмном, или </a:t>
            </a:r>
            <a:r>
              <a:rPr lang="ru-RU" dirty="0">
                <a:solidFill>
                  <a:srgbClr val="000000"/>
                </a:solidFill>
                <a:effectLst/>
              </a:rPr>
              <a:t>наоборот</a:t>
            </a:r>
            <a:endParaRPr lang="ru-RU" dirty="0">
              <a:solidFill>
                <a:schemeClr val="bg1"/>
              </a:solidFill>
              <a:effectLst/>
            </a:endParaRPr>
          </a:p>
          <a:p>
            <a:pPr lvl="2" algn="l">
              <a:buSzTx/>
              <a:defRPr/>
            </a:pPr>
            <a:r>
              <a:rPr lang="ru-RU" dirty="0"/>
              <a:t>Избегайте низкой контрастности и полутонов, на проекторе </a:t>
            </a:r>
            <a:r>
              <a:rPr lang="ru-RU" dirty="0">
                <a:solidFill>
                  <a:srgbClr val="FFFFFF">
                    <a:alpha val="85000"/>
                  </a:srgbClr>
                </a:solidFill>
              </a:rPr>
              <a:t>все 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cs typeface="+mn-ea"/>
              </a:rPr>
              <a:t>равно </a:t>
            </a:r>
            <a:r>
              <a:rPr lang="ru-RU" dirty="0">
                <a:solidFill>
                  <a:srgbClr val="FFFFFF">
                    <a:alpha val="55000"/>
                  </a:srgbClr>
                </a:solidFill>
                <a:cs typeface="+mn-ea"/>
              </a:rPr>
              <a:t>ничего </a:t>
            </a:r>
            <a:r>
              <a:rPr lang="ru-RU" dirty="0">
                <a:solidFill>
                  <a:srgbClr val="FFFFFF">
                    <a:alpha val="40000"/>
                  </a:srgbClr>
                </a:solidFill>
                <a:effectLst/>
                <a:cs typeface="+mn-ea"/>
              </a:rPr>
              <a:t>не</a:t>
            </a:r>
            <a:r>
              <a:rPr lang="ru-RU" dirty="0">
                <a:solidFill>
                  <a:srgbClr val="FFFFFF">
                    <a:alpha val="40000"/>
                  </a:srgbClr>
                </a:solidFill>
                <a:cs typeface="+mn-ea"/>
              </a:rPr>
              <a:t> </a:t>
            </a:r>
            <a:r>
              <a:rPr lang="ru-RU" dirty="0">
                <a:solidFill>
                  <a:srgbClr val="FFFFFF">
                    <a:alpha val="25000"/>
                  </a:srgbClr>
                </a:solidFill>
                <a:effectLst/>
                <a:cs typeface="+mn-ea"/>
              </a:rPr>
              <a:t>будет </a:t>
            </a:r>
            <a:r>
              <a:rPr lang="ru-RU" dirty="0">
                <a:solidFill>
                  <a:srgbClr val="FFFFFF">
                    <a:alpha val="10000"/>
                  </a:srgbClr>
                </a:solidFill>
                <a:effectLst/>
                <a:cs typeface="+mn-ea"/>
              </a:rPr>
              <a:t>видно</a:t>
            </a:r>
            <a:endParaRPr lang="ru-RU" dirty="0">
              <a:effectLst/>
              <a:cs typeface="+mn-ea"/>
            </a:endParaRPr>
          </a:p>
          <a:p>
            <a:pPr lvl="2"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effectLst/>
            </a:endParaRPr>
          </a:p>
          <a:p>
            <a:pPr>
              <a:defRPr/>
            </a:pPr>
            <a:r>
              <a:rPr lang="ru-RU" dirty="0"/>
              <a:t>Анимация, свистелки и красивости</a:t>
            </a:r>
          </a:p>
          <a:p>
            <a:pPr lvl="1">
              <a:defRPr/>
            </a:pPr>
            <a:r>
              <a:rPr lang="ru-RU" dirty="0"/>
              <a:t>Не злоупотребляйте</a:t>
            </a:r>
            <a:r>
              <a:rPr lang="en-US" dirty="0"/>
              <a:t>, </a:t>
            </a:r>
            <a:r>
              <a:rPr lang="ru-RU" dirty="0"/>
              <a:t>анимация отвлекает, а на другом компьютере она может и не заработать</a:t>
            </a:r>
          </a:p>
          <a:p>
            <a:pPr lvl="1">
              <a:defRPr/>
            </a:pPr>
            <a:r>
              <a:rPr lang="ru-RU" dirty="0"/>
              <a:t>На всякий случай сохраняйте ещё и в </a:t>
            </a:r>
            <a:r>
              <a:rPr lang="en-US" dirty="0"/>
              <a:t>PDF</a:t>
            </a:r>
            <a:endParaRPr lang="ru-RU" dirty="0"/>
          </a:p>
          <a:p>
            <a:pPr lvl="2">
              <a:defRPr/>
            </a:pPr>
            <a:r>
              <a:rPr lang="en-US" dirty="0"/>
              <a:t>PDF </a:t>
            </a:r>
            <a:r>
              <a:rPr lang="ru-RU" dirty="0"/>
              <a:t>откроется без проблем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Текст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Как набирать формулы</a:t>
            </a:r>
          </a:p>
          <a:p>
            <a:pPr lvl="1">
              <a:defRPr/>
            </a:pPr>
            <a:r>
              <a:rPr lang="ru-RU" dirty="0"/>
              <a:t>Набирайте формулы в </a:t>
            </a:r>
            <a:r>
              <a:rPr lang="en-US" dirty="0"/>
              <a:t>Equation:</a:t>
            </a:r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r>
              <a:rPr lang="ru-RU" dirty="0"/>
              <a:t>Формулы, набранные текстом, выглядят плохо и могут развалиться</a:t>
            </a:r>
          </a:p>
          <a:p>
            <a:pPr marL="575945" lvl="2" indent="0">
              <a:buNone/>
              <a:defRPr/>
            </a:pPr>
            <a:r>
              <a:rPr lang="en-US" i="1" dirty="0"/>
              <a:t>A=</a:t>
            </a:r>
            <a:r>
              <a:rPr lang="en-US" i="1" dirty="0" err="1"/>
              <a:t>DHz</a:t>
            </a:r>
            <a:r>
              <a:rPr lang="en-US" dirty="0"/>
              <a:t>,  </a:t>
            </a:r>
            <a:r>
              <a:rPr lang="ru-RU" dirty="0"/>
              <a:t>где </a:t>
            </a:r>
            <a:r>
              <a:rPr lang="en-US" dirty="0"/>
              <a:t>H = z * G</a:t>
            </a:r>
            <a:r>
              <a:rPr lang="el-GR" baseline="-25000" dirty="0"/>
              <a:t>σ</a:t>
            </a:r>
            <a:r>
              <a:rPr lang="en-US" dirty="0"/>
              <a:t> + </a:t>
            </a:r>
            <a:r>
              <a:rPr lang="el-GR" dirty="0"/>
              <a:t>Ϡ</a:t>
            </a:r>
            <a:r>
              <a:rPr lang="he-IL" dirty="0"/>
              <a:t>צ</a:t>
            </a:r>
            <a:r>
              <a:rPr lang="ar-AE" dirty="0"/>
              <a:t>ئ</a:t>
            </a:r>
            <a:r>
              <a:rPr lang="en-US" baseline="30000" dirty="0"/>
              <a:t>2</a:t>
            </a:r>
            <a:r>
              <a:rPr lang="en-US" altLang="en-US" baseline="30000" dirty="0"/>
              <a:t>☭</a:t>
            </a:r>
            <a:endParaRPr lang="en-US" baseline="30000" dirty="0"/>
          </a:p>
          <a:p>
            <a:pPr lvl="1">
              <a:defRPr/>
            </a:pPr>
            <a:r>
              <a:rPr lang="ru-RU" dirty="0"/>
              <a:t>Не используйте </a:t>
            </a:r>
            <a:r>
              <a:rPr lang="en-US" dirty="0" err="1"/>
              <a:t>PrintScreen</a:t>
            </a:r>
            <a:r>
              <a:rPr lang="en-US" dirty="0"/>
              <a:t> </a:t>
            </a:r>
            <a:r>
              <a:rPr lang="ru-RU" dirty="0"/>
              <a:t>для вставки формул из статей </a:t>
            </a:r>
            <a:r>
              <a:rPr lang="en-US" altLang="ru-RU" dirty="0"/>
              <a:t>—</a:t>
            </a:r>
            <a:r>
              <a:rPr lang="ru-RU" dirty="0"/>
              <a:t> это некрасиво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Формулы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10485" y="3143250"/>
            <a:ext cx="16179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1800">
                <a:solidFill>
                  <a:srgbClr val="FFFFFF"/>
                </a:solidFill>
              </a:rPr>
              <a:t>Equation 3.0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4552950" y="3143250"/>
            <a:ext cx="276987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1800">
                <a:solidFill>
                  <a:srgbClr val="FFFFFF"/>
                </a:solidFill>
              </a:rPr>
              <a:t>Equation </a:t>
            </a:r>
            <a:r>
              <a:rPr lang="ru-RU" altLang="ru-RU" sz="1800">
                <a:solidFill>
                  <a:srgbClr val="FFFFFF"/>
                </a:solidFill>
              </a:rPr>
              <a:t>из </a:t>
            </a:r>
            <a:r>
              <a:rPr lang="en-US" altLang="ru-RU" sz="1800">
                <a:solidFill>
                  <a:srgbClr val="FFFFFF"/>
                </a:solidFill>
              </a:rPr>
              <a:t>Office 2010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380" y="5788501"/>
            <a:ext cx="3063479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83954" y="2449429"/>
                <a:ext cx="1308100" cy="453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 panose="02040503050406030204"/>
                        </a:rPr>
                        <m:t>𝐸</m:t>
                      </m:r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 panose="02040503050406030204"/>
                        </a:rPr>
                        <m:t>=</m:t>
                      </m:r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 panose="02040503050406030204"/>
                        </a:rPr>
                        <m:t>𝑚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 panose="02040503050406030204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 panose="02040503050406030204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>
                  <a:solidFill>
                    <a:srgbClr val="FFFFFF"/>
                  </a:solidFill>
                  <a:latin typeface="Cambria Math" panose="02040503050406030204"/>
                  <a:cs typeface="Cambria Math" panose="02040503050406030204"/>
                </a:endParaRPr>
              </a:p>
            </p:txBody>
          </p:sp>
        </mc:Choice>
        <mc:Fallback xmlns="">
          <p:sp>
            <p:nvSpPr>
              <p:cNvPr id="5" name="TextBox 4"/>
              <p:cNvSpPr txBox="true">
                <a:spLocks noRot="true" noChangeAspect="true" noMove="true" noResize="true" noEditPoints="true" noAdjustHandles="true" noChangeArrowheads="true" noChangeShapeType="true" noTextEdit="true"/>
              </p:cNvSpPr>
              <p:nvPr/>
            </p:nvSpPr>
            <p:spPr>
              <a:xfrm>
                <a:off x="5283954" y="2449429"/>
                <a:ext cx="1308100" cy="453390"/>
              </a:xfrm>
              <a:prstGeom prst="rect">
                <a:avLst/>
              </a:prstGeom>
              <a:blipFill rotWithShape="true">
                <a:blip r:embed="rId4"/>
                <a:stretch>
                  <a:fillRect l="-9" t="-52" r="9" b="5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290985" y="2233613"/>
          <a:ext cx="2255838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5" imgW="1143000" imgH="444500" progId="Equation.3">
                  <p:embed/>
                </p:oleObj>
              </mc:Choice>
              <mc:Fallback>
                <p:oleObj name="Формула" r:id="rId5" imgW="1143000" imgH="444500" progId="Equation.3">
                  <p:embed/>
                  <p:pic>
                    <p:nvPicPr>
                      <p:cNvPr id="0" name="Picture 17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985" y="2233613"/>
                        <a:ext cx="2255838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Старайтесь подавать информацию не только текстом, но и графически (изображения, графики)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en-US" sz="750" dirty="0"/>
          </a:p>
          <a:p>
            <a:pPr>
              <a:defRPr/>
            </a:pPr>
            <a:r>
              <a:rPr lang="ru-RU" dirty="0"/>
              <a:t>Кстати, презентации можно делать не только в </a:t>
            </a:r>
            <a:r>
              <a:rPr lang="en-US" dirty="0"/>
              <a:t>Microsoft PowerPoint</a:t>
            </a:r>
          </a:p>
          <a:p>
            <a:pPr lvl="1">
              <a:defRPr/>
            </a:pPr>
            <a:r>
              <a:rPr lang="en-US" dirty="0" err="1"/>
              <a:t>LaTeX</a:t>
            </a:r>
            <a:r>
              <a:rPr lang="en-US" dirty="0"/>
              <a:t> + Beamer</a:t>
            </a:r>
            <a:endParaRPr lang="ru-RU" dirty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/>
              <a:t>Иллюстрации</a:t>
            </a:r>
          </a:p>
        </p:txBody>
      </p:sp>
      <p:pic>
        <p:nvPicPr>
          <p:cNvPr id="4" name="Picture 3" descr="PiratesVsTemp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53" y="2274729"/>
            <a:ext cx="4190915" cy="279225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 Box 4"/>
          <p:cNvSpPr txBox="1"/>
          <p:nvPr/>
        </p:nvSpPr>
        <p:spPr>
          <a:xfrm>
            <a:off x="4832350" y="2932430"/>
            <a:ext cx="409956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1800" dirty="0">
                <a:solidFill>
                  <a:schemeClr val="bg1"/>
                </a:solidFill>
              </a:rPr>
              <a:t>Обязательно подписывайте все оси, расшифровывайте обозначения</a:t>
            </a:r>
          </a:p>
          <a:p>
            <a:endParaRPr lang="ru-RU" altLang="en-US" sz="1800" dirty="0">
              <a:solidFill>
                <a:schemeClr val="bg1"/>
              </a:solidFill>
            </a:endParaRPr>
          </a:p>
          <a:p>
            <a:r>
              <a:rPr lang="ru-RU" altLang="en-US" sz="1800" dirty="0">
                <a:solidFill>
                  <a:schemeClr val="bg1"/>
                </a:solidFill>
              </a:rPr>
              <a:t>Презентация должна быть понятна глухонемым зрителям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Imaging Lab">
  <a:themeElements>
    <a:clrScheme name="AudioGroup 10">
      <a:dk1>
        <a:srgbClr val="000099"/>
      </a:dk1>
      <a:lt1>
        <a:srgbClr val="FFFFFF"/>
      </a:lt1>
      <a:dk2>
        <a:srgbClr val="00004C"/>
      </a:dk2>
      <a:lt2>
        <a:srgbClr val="DFCB3B"/>
      </a:lt2>
      <a:accent1>
        <a:srgbClr val="66CCFF"/>
      </a:accent1>
      <a:accent2>
        <a:srgbClr val="0066FF"/>
      </a:accent2>
      <a:accent3>
        <a:srgbClr val="AAAAB2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AudioGroup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udioGroup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10">
        <a:dk1>
          <a:srgbClr val="000099"/>
        </a:dk1>
        <a:lt1>
          <a:srgbClr val="FFFFFF"/>
        </a:lt1>
        <a:dk2>
          <a:srgbClr val="00004C"/>
        </a:dk2>
        <a:lt2>
          <a:srgbClr val="DFCB3B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11">
        <a:dk1>
          <a:srgbClr val="000099"/>
        </a:dk1>
        <a:lt1>
          <a:srgbClr val="FFFFFF"/>
        </a:lt1>
        <a:dk2>
          <a:srgbClr val="00004C"/>
        </a:dk2>
        <a:lt2>
          <a:srgbClr val="DDD93D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12">
        <a:dk1>
          <a:srgbClr val="000099"/>
        </a:dk1>
        <a:lt1>
          <a:srgbClr val="FFFFFF"/>
        </a:lt1>
        <a:dk2>
          <a:srgbClr val="00004C"/>
        </a:dk2>
        <a:lt2>
          <a:srgbClr val="DECF3C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298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Tahoma</vt:lpstr>
      <vt:lpstr>Wingdings</vt:lpstr>
      <vt:lpstr>Imaging Lab</vt:lpstr>
      <vt:lpstr>Формула</vt:lpstr>
      <vt:lpstr>Шаблон рабочей презентации для древних проекторов</vt:lpstr>
      <vt:lpstr>Название выпускной квалификационной работы</vt:lpstr>
      <vt:lpstr>Введение</vt:lpstr>
      <vt:lpstr>Цель работы</vt:lpstr>
      <vt:lpstr>Текст</vt:lpstr>
      <vt:lpstr>Формулы</vt:lpstr>
      <vt:lpstr>Иллюстрации</vt:lpstr>
      <vt:lpstr>Спасибо за внимание!</vt:lpstr>
      <vt:lpstr>PowerPoint Presentation</vt:lpstr>
    </vt:vector>
  </TitlesOfParts>
  <Company>Otradnoe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Improved Demosaicing Algorithm</dc:title>
  <dc:creator>Alex</dc:creator>
  <cp:lastModifiedBy>Андрей Насонов</cp:lastModifiedBy>
  <cp:revision>731</cp:revision>
  <dcterms:created xsi:type="dcterms:W3CDTF">2022-01-04T19:20:59Z</dcterms:created>
  <dcterms:modified xsi:type="dcterms:W3CDTF">2022-01-05T09:25:13Z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1033-11.1.0.9719</vt:lpwstr>
  </property>
</Properties>
</file>