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2" r:id="rId3"/>
    <p:sldId id="287" r:id="rId4"/>
    <p:sldId id="288" r:id="rId5"/>
    <p:sldId id="263" r:id="rId6"/>
    <p:sldId id="264" r:id="rId7"/>
    <p:sldId id="270" r:id="rId8"/>
    <p:sldId id="272" r:id="rId9"/>
    <p:sldId id="271" r:id="rId10"/>
    <p:sldId id="273" r:id="rId11"/>
    <p:sldId id="283" r:id="rId12"/>
    <p:sldId id="265" r:id="rId13"/>
    <p:sldId id="269" r:id="rId14"/>
    <p:sldId id="266" r:id="rId15"/>
    <p:sldId id="267" r:id="rId16"/>
    <p:sldId id="301" r:id="rId17"/>
    <p:sldId id="268" r:id="rId18"/>
    <p:sldId id="302" r:id="rId19"/>
    <p:sldId id="303" r:id="rId20"/>
    <p:sldId id="304" r:id="rId21"/>
    <p:sldId id="305" r:id="rId22"/>
    <p:sldId id="274" r:id="rId23"/>
    <p:sldId id="275" r:id="rId24"/>
    <p:sldId id="276" r:id="rId25"/>
    <p:sldId id="291" r:id="rId26"/>
    <p:sldId id="278" r:id="rId27"/>
    <p:sldId id="280" r:id="rId28"/>
    <p:sldId id="281" r:id="rId29"/>
    <p:sldId id="284" r:id="rId30"/>
    <p:sldId id="286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7" r:id="rId39"/>
    <p:sldId id="308" r:id="rId40"/>
    <p:sldId id="309" r:id="rId41"/>
    <p:sldId id="310" r:id="rId42"/>
    <p:sldId id="292" r:id="rId43"/>
    <p:sldId id="300" r:id="rId44"/>
    <p:sldId id="306" r:id="rId45"/>
    <p:sldId id="261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80"/>
    <a:srgbClr val="80FF00"/>
    <a:srgbClr val="FF8000"/>
    <a:srgbClr val="00004C"/>
    <a:srgbClr val="000000"/>
    <a:srgbClr val="000073"/>
    <a:srgbClr val="C08000"/>
    <a:srgbClr val="8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1" autoAdjust="0"/>
    <p:restoredTop sz="97505" autoAdjust="0"/>
  </p:normalViewPr>
  <p:slideViewPr>
    <p:cSldViewPr>
      <p:cViewPr varScale="1">
        <p:scale>
          <a:sx n="164" d="100"/>
          <a:sy n="164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8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PSNR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Sheet1!$A$1:$A$41</c:f>
              <c:numCache>
                <c:formatCode>General</c:formatCode>
                <c:ptCount val="41"/>
                <c:pt idx="0">
                  <c:v>19.989999999999998</c:v>
                </c:pt>
                <c:pt idx="1">
                  <c:v>20.75</c:v>
                </c:pt>
                <c:pt idx="2">
                  <c:v>21.46</c:v>
                </c:pt>
                <c:pt idx="3" formatCode="d\-mmm">
                  <c:v>22.09</c:v>
                </c:pt>
                <c:pt idx="4">
                  <c:v>22.89</c:v>
                </c:pt>
                <c:pt idx="5">
                  <c:v>23.51</c:v>
                </c:pt>
                <c:pt idx="6" formatCode="d\-mmm">
                  <c:v>24.11</c:v>
                </c:pt>
                <c:pt idx="7">
                  <c:v>24.73</c:v>
                </c:pt>
                <c:pt idx="8" formatCode="d\-mmm">
                  <c:v>25.12</c:v>
                </c:pt>
                <c:pt idx="9">
                  <c:v>25.48</c:v>
                </c:pt>
                <c:pt idx="10">
                  <c:v>25.68</c:v>
                </c:pt>
                <c:pt idx="11">
                  <c:v>25.83</c:v>
                </c:pt>
                <c:pt idx="12">
                  <c:v>25.91</c:v>
                </c:pt>
                <c:pt idx="13">
                  <c:v>25.93</c:v>
                </c:pt>
                <c:pt idx="14">
                  <c:v>25.91</c:v>
                </c:pt>
                <c:pt idx="15">
                  <c:v>25.85</c:v>
                </c:pt>
                <c:pt idx="16">
                  <c:v>25.76</c:v>
                </c:pt>
                <c:pt idx="17">
                  <c:v>25.66</c:v>
                </c:pt>
                <c:pt idx="18">
                  <c:v>25.53</c:v>
                </c:pt>
                <c:pt idx="19">
                  <c:v>25.4</c:v>
                </c:pt>
                <c:pt idx="20">
                  <c:v>25.27</c:v>
                </c:pt>
                <c:pt idx="21">
                  <c:v>25.13</c:v>
                </c:pt>
                <c:pt idx="22">
                  <c:v>24.99</c:v>
                </c:pt>
                <c:pt idx="23">
                  <c:v>24.88</c:v>
                </c:pt>
                <c:pt idx="24">
                  <c:v>24.8</c:v>
                </c:pt>
                <c:pt idx="25">
                  <c:v>24.72</c:v>
                </c:pt>
                <c:pt idx="26">
                  <c:v>24.66</c:v>
                </c:pt>
                <c:pt idx="27">
                  <c:v>24.59</c:v>
                </c:pt>
                <c:pt idx="28">
                  <c:v>24.53</c:v>
                </c:pt>
                <c:pt idx="29">
                  <c:v>24.47</c:v>
                </c:pt>
                <c:pt idx="30">
                  <c:v>24.4</c:v>
                </c:pt>
                <c:pt idx="31">
                  <c:v>24.34</c:v>
                </c:pt>
                <c:pt idx="32">
                  <c:v>24.27</c:v>
                </c:pt>
                <c:pt idx="33">
                  <c:v>24.19</c:v>
                </c:pt>
                <c:pt idx="34" formatCode="d\-mmm">
                  <c:v>24.11</c:v>
                </c:pt>
                <c:pt idx="35" formatCode="d\-mmm">
                  <c:v>24.01</c:v>
                </c:pt>
                <c:pt idx="36">
                  <c:v>23.9</c:v>
                </c:pt>
                <c:pt idx="37">
                  <c:v>23.78</c:v>
                </c:pt>
                <c:pt idx="38">
                  <c:v>23.65</c:v>
                </c:pt>
                <c:pt idx="39">
                  <c:v>23.51</c:v>
                </c:pt>
                <c:pt idx="40">
                  <c:v>23.35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85-437A-8E3A-DA81094B8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888336"/>
        <c:axId val="114890000"/>
      </c:lineChart>
      <c:catAx>
        <c:axId val="114888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90000"/>
        <c:crosses val="autoZero"/>
        <c:auto val="1"/>
        <c:lblAlgn val="ctr"/>
        <c:lblOffset val="100"/>
        <c:noMultiLvlLbl val="0"/>
      </c:catAx>
      <c:valAx>
        <c:axId val="11489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8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PSNR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Sheet1!$A$1:$A$41</c:f>
              <c:numCache>
                <c:formatCode>General</c:formatCode>
                <c:ptCount val="41"/>
                <c:pt idx="0">
                  <c:v>19.989999999999998</c:v>
                </c:pt>
                <c:pt idx="1">
                  <c:v>20.75</c:v>
                </c:pt>
                <c:pt idx="2">
                  <c:v>21.46</c:v>
                </c:pt>
                <c:pt idx="3" formatCode="d\-mmm">
                  <c:v>22.09</c:v>
                </c:pt>
                <c:pt idx="4">
                  <c:v>22.89</c:v>
                </c:pt>
                <c:pt idx="5">
                  <c:v>23.51</c:v>
                </c:pt>
                <c:pt idx="6" formatCode="d\-mmm">
                  <c:v>24.11</c:v>
                </c:pt>
                <c:pt idx="7">
                  <c:v>24.73</c:v>
                </c:pt>
                <c:pt idx="8" formatCode="d\-mmm">
                  <c:v>25.12</c:v>
                </c:pt>
                <c:pt idx="9">
                  <c:v>25.48</c:v>
                </c:pt>
                <c:pt idx="10">
                  <c:v>25.68</c:v>
                </c:pt>
                <c:pt idx="11">
                  <c:v>25.83</c:v>
                </c:pt>
                <c:pt idx="12">
                  <c:v>25.91</c:v>
                </c:pt>
                <c:pt idx="13">
                  <c:v>25.93</c:v>
                </c:pt>
                <c:pt idx="14">
                  <c:v>25.91</c:v>
                </c:pt>
                <c:pt idx="15">
                  <c:v>25.85</c:v>
                </c:pt>
                <c:pt idx="16">
                  <c:v>25.76</c:v>
                </c:pt>
                <c:pt idx="17">
                  <c:v>25.66</c:v>
                </c:pt>
                <c:pt idx="18">
                  <c:v>25.53</c:v>
                </c:pt>
                <c:pt idx="19">
                  <c:v>25.4</c:v>
                </c:pt>
                <c:pt idx="20">
                  <c:v>25.27</c:v>
                </c:pt>
                <c:pt idx="21">
                  <c:v>25.13</c:v>
                </c:pt>
                <c:pt idx="22">
                  <c:v>24.99</c:v>
                </c:pt>
                <c:pt idx="23">
                  <c:v>24.88</c:v>
                </c:pt>
                <c:pt idx="24">
                  <c:v>24.8</c:v>
                </c:pt>
                <c:pt idx="25">
                  <c:v>24.72</c:v>
                </c:pt>
                <c:pt idx="26">
                  <c:v>24.66</c:v>
                </c:pt>
                <c:pt idx="27">
                  <c:v>24.59</c:v>
                </c:pt>
                <c:pt idx="28">
                  <c:v>24.53</c:v>
                </c:pt>
                <c:pt idx="29">
                  <c:v>24.47</c:v>
                </c:pt>
                <c:pt idx="30">
                  <c:v>24.4</c:v>
                </c:pt>
                <c:pt idx="31">
                  <c:v>24.34</c:v>
                </c:pt>
                <c:pt idx="32">
                  <c:v>24.27</c:v>
                </c:pt>
                <c:pt idx="33">
                  <c:v>24.19</c:v>
                </c:pt>
                <c:pt idx="34" formatCode="d\-mmm">
                  <c:v>24.11</c:v>
                </c:pt>
                <c:pt idx="35" formatCode="d\-mmm">
                  <c:v>24.01</c:v>
                </c:pt>
                <c:pt idx="36">
                  <c:v>23.9</c:v>
                </c:pt>
                <c:pt idx="37">
                  <c:v>23.78</c:v>
                </c:pt>
                <c:pt idx="38">
                  <c:v>23.65</c:v>
                </c:pt>
                <c:pt idx="39">
                  <c:v>23.51</c:v>
                </c:pt>
                <c:pt idx="40">
                  <c:v>23.35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C3-4564-8BE1-445BF6C2A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888336"/>
        <c:axId val="114890000"/>
      </c:lineChart>
      <c:catAx>
        <c:axId val="114888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90000"/>
        <c:crosses val="autoZero"/>
        <c:auto val="1"/>
        <c:lblAlgn val="ctr"/>
        <c:lblOffset val="100"/>
        <c:noMultiLvlLbl val="0"/>
      </c:catAx>
      <c:valAx>
        <c:axId val="11489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8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PSNR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Sheet1!$A$1:$A$41</c:f>
              <c:numCache>
                <c:formatCode>General</c:formatCode>
                <c:ptCount val="41"/>
                <c:pt idx="0">
                  <c:v>34.29</c:v>
                </c:pt>
                <c:pt idx="1">
                  <c:v>34.32</c:v>
                </c:pt>
                <c:pt idx="2">
                  <c:v>34.32</c:v>
                </c:pt>
                <c:pt idx="3" formatCode="d\-mmm">
                  <c:v>34.299999999999997</c:v>
                </c:pt>
                <c:pt idx="4">
                  <c:v>34.29</c:v>
                </c:pt>
                <c:pt idx="5">
                  <c:v>34.299999999999997</c:v>
                </c:pt>
                <c:pt idx="6" formatCode="d\-mmm">
                  <c:v>34.32</c:v>
                </c:pt>
                <c:pt idx="7">
                  <c:v>34.35</c:v>
                </c:pt>
                <c:pt idx="8" formatCode="d\-mmm">
                  <c:v>34.4</c:v>
                </c:pt>
                <c:pt idx="9">
                  <c:v>34.44</c:v>
                </c:pt>
                <c:pt idx="10">
                  <c:v>34.5</c:v>
                </c:pt>
                <c:pt idx="11">
                  <c:v>34.57</c:v>
                </c:pt>
                <c:pt idx="12">
                  <c:v>34.65</c:v>
                </c:pt>
                <c:pt idx="13">
                  <c:v>34.74</c:v>
                </c:pt>
                <c:pt idx="14">
                  <c:v>34.840000000000003</c:v>
                </c:pt>
                <c:pt idx="15">
                  <c:v>34.96</c:v>
                </c:pt>
                <c:pt idx="16">
                  <c:v>35.1</c:v>
                </c:pt>
                <c:pt idx="17">
                  <c:v>35.25</c:v>
                </c:pt>
                <c:pt idx="18">
                  <c:v>35.409999999999997</c:v>
                </c:pt>
                <c:pt idx="19">
                  <c:v>35.58</c:v>
                </c:pt>
                <c:pt idx="20">
                  <c:v>35.74</c:v>
                </c:pt>
                <c:pt idx="21">
                  <c:v>35.86</c:v>
                </c:pt>
                <c:pt idx="22">
                  <c:v>35.92</c:v>
                </c:pt>
                <c:pt idx="23">
                  <c:v>35.880000000000003</c:v>
                </c:pt>
                <c:pt idx="24">
                  <c:v>35.69</c:v>
                </c:pt>
                <c:pt idx="25">
                  <c:v>35.33</c:v>
                </c:pt>
                <c:pt idx="26">
                  <c:v>34.78</c:v>
                </c:pt>
                <c:pt idx="27">
                  <c:v>34.07</c:v>
                </c:pt>
                <c:pt idx="28">
                  <c:v>33.22</c:v>
                </c:pt>
                <c:pt idx="29">
                  <c:v>32.270000000000003</c:v>
                </c:pt>
                <c:pt idx="30">
                  <c:v>31.25</c:v>
                </c:pt>
                <c:pt idx="31">
                  <c:v>30.2</c:v>
                </c:pt>
                <c:pt idx="32">
                  <c:v>29.14</c:v>
                </c:pt>
                <c:pt idx="33">
                  <c:v>28.1</c:v>
                </c:pt>
                <c:pt idx="34" formatCode="d\-mmm">
                  <c:v>27.12</c:v>
                </c:pt>
                <c:pt idx="35" formatCode="d\-mmm">
                  <c:v>26.25</c:v>
                </c:pt>
                <c:pt idx="36">
                  <c:v>25.55</c:v>
                </c:pt>
                <c:pt idx="37">
                  <c:v>25.02</c:v>
                </c:pt>
                <c:pt idx="38">
                  <c:v>24.6</c:v>
                </c:pt>
                <c:pt idx="39">
                  <c:v>24.25</c:v>
                </c:pt>
                <c:pt idx="40">
                  <c:v>23.96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6A-4165-AD23-ACA0DFF3F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888336"/>
        <c:axId val="114890000"/>
      </c:lineChart>
      <c:catAx>
        <c:axId val="114888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90000"/>
        <c:crosses val="autoZero"/>
        <c:auto val="1"/>
        <c:lblAlgn val="ctr"/>
        <c:lblOffset val="100"/>
        <c:noMultiLvlLbl val="0"/>
      </c:catAx>
      <c:valAx>
        <c:axId val="11489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88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B407BC8-7B8B-4019-94AE-9EDD88567A56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B9CFC1-6B3A-428A-B95F-F7C527EDB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14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645F8F4-B999-423F-94EB-E0D82E827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88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1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15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3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71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5F8F4-B999-423F-94EB-E0D82E82725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1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msu.s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6350"/>
            <a:ext cx="9140825" cy="6851654"/>
            <a:chOff x="0" y="4"/>
            <a:chExt cx="5758" cy="4316"/>
          </a:xfrm>
        </p:grpSpPr>
        <p:sp>
          <p:nvSpPr>
            <p:cNvPr id="16" name="Freeform 4"/>
            <p:cNvSpPr>
              <a:spLocks/>
            </p:cNvSpPr>
            <p:nvPr userDrawn="1"/>
          </p:nvSpPr>
          <p:spPr bwMode="hidden">
            <a:xfrm>
              <a:off x="0" y="1161"/>
              <a:ext cx="5758" cy="3159"/>
            </a:xfrm>
            <a:custGeom>
              <a:avLst/>
              <a:gdLst>
                <a:gd name="T0" fmla="*/ 0 w 5184"/>
                <a:gd name="T1" fmla="*/ 3159 h 3159"/>
                <a:gd name="T2" fmla="*/ 5328 w 5184"/>
                <a:gd name="T3" fmla="*/ 3159 h 3159"/>
                <a:gd name="T4" fmla="*/ 5328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80000">
                  <a:schemeClr val="bg1">
                    <a:lumMod val="90000"/>
                    <a:lumOff val="10000"/>
                  </a:schemeClr>
                </a:gs>
                <a:gs pos="20000">
                  <a:schemeClr val="bg1">
                    <a:lumMod val="90000"/>
                    <a:lumOff val="10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0" y="4"/>
              <a:ext cx="5758" cy="1162"/>
              <a:chOff x="0" y="4"/>
              <a:chExt cx="5758" cy="1162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5758" cy="11"/>
              </a:xfrm>
              <a:custGeom>
                <a:avLst/>
                <a:gdLst>
                  <a:gd name="T0" fmla="*/ 485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59 w 4724"/>
                  <a:gd name="T7" fmla="*/ 12 h 12"/>
                  <a:gd name="T8" fmla="*/ 4859 w 4724"/>
                  <a:gd name="T9" fmla="*/ 0 h 12"/>
                  <a:gd name="T10" fmla="*/ 485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18" name="Picture 24" descr="http://images.geo.web.ru/pubd/2006/05/11/0001175265/msu_logo_small.gif"/>
          <p:cNvPicPr>
            <a:picLocks noChangeAspect="1" noChangeArrowheads="1"/>
          </p:cNvPicPr>
          <p:nvPr userDrawn="1"/>
        </p:nvPicPr>
        <p:blipFill>
          <a:blip r:embed="rId2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7"/>
          <a:stretch>
            <a:fillRect/>
          </a:stretch>
        </p:blipFill>
        <p:spPr bwMode="auto">
          <a:xfrm>
            <a:off x="2391568" y="6350"/>
            <a:ext cx="435768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Логотип ВМиК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1428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1817688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4"/>
          <p:cNvSpPr>
            <a:spLocks noChangeArrowheads="1"/>
          </p:cNvSpPr>
          <p:nvPr userDrawn="1"/>
        </p:nvSpPr>
        <p:spPr bwMode="auto">
          <a:xfrm>
            <a:off x="395536" y="5580063"/>
            <a:ext cx="835317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FCFDF5"/>
                </a:solidFill>
                <a:cs typeface="Times New Roman" pitchFamily="18" charset="0"/>
              </a:rPr>
              <a:t>Laboratory of Mathematics Methods of Image Processing</a:t>
            </a:r>
          </a:p>
          <a:p>
            <a:pPr algn="ctr" eaLnBrk="1" hangingPunct="1"/>
            <a:r>
              <a:rPr lang="en-US" altLang="ru-RU" dirty="0">
                <a:solidFill>
                  <a:srgbClr val="FCFDF5"/>
                </a:solidFill>
                <a:cs typeface="Times New Roman" pitchFamily="18" charset="0"/>
              </a:rPr>
              <a:t>Department of Computational Mathematics and Cybernetics</a:t>
            </a:r>
          </a:p>
          <a:p>
            <a:pPr algn="ctr" eaLnBrk="1" hangingPunct="1"/>
            <a:r>
              <a:rPr lang="en-US" altLang="ru-RU" dirty="0">
                <a:solidFill>
                  <a:srgbClr val="FCFDF5"/>
                </a:solidFill>
                <a:cs typeface="Times New Roman" pitchFamily="18" charset="0"/>
              </a:rPr>
              <a:t>Lomonosov Moscow State University</a:t>
            </a:r>
          </a:p>
        </p:txBody>
      </p:sp>
      <p:sp>
        <p:nvSpPr>
          <p:cNvPr id="22" name="TextBox 3"/>
          <p:cNvSpPr txBox="1">
            <a:spLocks noChangeArrowheads="1"/>
          </p:cNvSpPr>
          <p:nvPr userDrawn="1"/>
        </p:nvSpPr>
        <p:spPr bwMode="auto">
          <a:xfrm>
            <a:off x="395536" y="5084763"/>
            <a:ext cx="835317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>
                <a:solidFill>
                  <a:srgbClr val="80FF00"/>
                </a:solidFill>
              </a:rPr>
              <a:t>http://imaging.cs.msu.ru/</a:t>
            </a:r>
            <a:endParaRPr lang="ru-RU" sz="2400" dirty="0">
              <a:solidFill>
                <a:srgbClr val="80FF00"/>
              </a:solidFill>
            </a:endParaRP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95536" y="1997075"/>
            <a:ext cx="8352927" cy="1935981"/>
          </a:xfrm>
        </p:spPr>
        <p:txBody>
          <a:bodyPr lIns="36000" tIns="36000" rIns="36000" bIns="36000" anchorCtr="1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4005064"/>
            <a:ext cx="8352927" cy="950664"/>
          </a:xfrm>
        </p:spPr>
        <p:txBody>
          <a:bodyPr anchor="ctr" anchorCtr="1"/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39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15616" y="0"/>
            <a:ext cx="7920879" cy="119675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49854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723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331913" y="3429000"/>
            <a:ext cx="7272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4000">
                <a:solidFill>
                  <a:srgbClr val="80FF00"/>
                </a:solidFill>
              </a:rPr>
              <a:t>http://imaging.cs.msu.ru/</a:t>
            </a:r>
            <a:endParaRPr lang="ru-RU" altLang="ru-RU" sz="4000" dirty="0">
              <a:solidFill>
                <a:srgbClr val="80FF0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920879" cy="11967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6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6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cs.msu.s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Freeform 3"/>
          <p:cNvSpPr>
            <a:spLocks/>
          </p:cNvSpPr>
          <p:nvPr userDrawn="1"/>
        </p:nvSpPr>
        <p:spPr bwMode="hidden">
          <a:xfrm>
            <a:off x="0" y="1196753"/>
            <a:ext cx="9140825" cy="5661248"/>
          </a:xfrm>
          <a:custGeom>
            <a:avLst/>
            <a:gdLst>
              <a:gd name="T0" fmla="*/ 0 w 5184"/>
              <a:gd name="T1" fmla="*/ 3159 h 3159"/>
              <a:gd name="T2" fmla="*/ 5328 w 5184"/>
              <a:gd name="T3" fmla="*/ 3159 h 3159"/>
              <a:gd name="T4" fmla="*/ 5328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/>
              </a:gs>
              <a:gs pos="80000">
                <a:schemeClr val="bg1">
                  <a:lumMod val="90000"/>
                  <a:lumOff val="10000"/>
                </a:schemeClr>
              </a:gs>
              <a:gs pos="20000">
                <a:schemeClr val="bg1">
                  <a:lumMod val="90000"/>
                  <a:lumOff val="10000"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0"/>
            <a:ext cx="792043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268760"/>
            <a:ext cx="8928546" cy="549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29" name="Picture 24" descr="http://images.geo.web.ru/pubd/2006/05/11/0001175265/msu_logo_small.gif"/>
          <p:cNvPicPr>
            <a:picLocks noChangeAspect="1" noChangeArrowheads="1"/>
          </p:cNvPicPr>
          <p:nvPr userDrawn="1"/>
        </p:nvPicPr>
        <p:blipFill>
          <a:blip r:embed="rId6" cstate="print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7402" b="10677"/>
          <a:stretch>
            <a:fillRect/>
          </a:stretch>
        </p:blipFill>
        <p:spPr bwMode="auto">
          <a:xfrm>
            <a:off x="52164" y="116632"/>
            <a:ext cx="42445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2" descr="Логотип ВМиК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print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" y="620688"/>
            <a:ext cx="90011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2"/>
          <p:cNvSpPr>
            <a:spLocks/>
          </p:cNvSpPr>
          <p:nvPr userDrawn="1"/>
        </p:nvSpPr>
        <p:spPr bwMode="ltGray">
          <a:xfrm>
            <a:off x="0" y="1196752"/>
            <a:ext cx="9140825" cy="17463"/>
          </a:xfrm>
          <a:custGeom>
            <a:avLst/>
            <a:gdLst>
              <a:gd name="T0" fmla="*/ 4859 w 4724"/>
              <a:gd name="T1" fmla="*/ 0 h 12"/>
              <a:gd name="T2" fmla="*/ 0 w 4724"/>
              <a:gd name="T3" fmla="*/ 0 h 12"/>
              <a:gd name="T4" fmla="*/ 0 w 4724"/>
              <a:gd name="T5" fmla="*/ 12 h 12"/>
              <a:gd name="T6" fmla="*/ 4859 w 4724"/>
              <a:gd name="T7" fmla="*/ 12 h 12"/>
              <a:gd name="T8" fmla="*/ 4859 w 4724"/>
              <a:gd name="T9" fmla="*/ 0 h 12"/>
              <a:gd name="T10" fmla="*/ 4859 w 4724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24" h="12">
                <a:moveTo>
                  <a:pt x="4724" y="0"/>
                </a:moveTo>
                <a:lnTo>
                  <a:pt x="0" y="0"/>
                </a:lnTo>
                <a:lnTo>
                  <a:pt x="0" y="12"/>
                </a:lnTo>
                <a:lnTo>
                  <a:pt x="4724" y="12"/>
                </a:lnTo>
                <a:lnTo>
                  <a:pt x="4724" y="0"/>
                </a:ln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2" r:id="rId1"/>
    <p:sldLayoutId id="2147484061" r:id="rId2"/>
    <p:sldLayoutId id="2147484063" r:id="rId3"/>
    <p:sldLayoutId id="214748406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9.png"/><Relationship Id="rId4" Type="http://schemas.openxmlformats.org/officeDocument/2006/relationships/image" Target="../media/image50.emf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95536" y="1997075"/>
            <a:ext cx="8353177" cy="1936750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Лекция </a:t>
            </a:r>
            <a:r>
              <a:rPr lang="en-US" dirty="0"/>
              <a:t>5</a:t>
            </a:r>
            <a:br>
              <a:rPr lang="ru-RU" dirty="0"/>
            </a:br>
            <a:r>
              <a:rPr lang="ru-RU" dirty="0"/>
              <a:t>Некорректные задачи</a:t>
            </a:r>
            <a:br>
              <a:rPr lang="en-US" dirty="0"/>
            </a:br>
            <a:r>
              <a:rPr lang="ru-RU" dirty="0"/>
              <a:t>в обработке изображений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4005263"/>
            <a:ext cx="8353177" cy="950912"/>
          </a:xfrm>
        </p:spPr>
        <p:txBody>
          <a:bodyPr/>
          <a:lstStyle/>
          <a:p>
            <a:pPr>
              <a:defRPr/>
            </a:pPr>
            <a:r>
              <a:rPr lang="ru-RU" dirty="0"/>
              <a:t>Насонов Андрей Владимирович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Пример размытия: объект вне плоскости фокуса</a:t>
            </a:r>
          </a:p>
        </p:txBody>
      </p:sp>
      <p:pic>
        <p:nvPicPr>
          <p:cNvPr id="6" name="Picture 2" descr="C:\Data\doc\Study\Study2010\depth-of-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-277" r="1517" b="3521"/>
          <a:stretch/>
        </p:blipFill>
        <p:spPr bwMode="auto">
          <a:xfrm>
            <a:off x="1043608" y="1844824"/>
            <a:ext cx="7259084" cy="483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9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Пример размытия: неравномерное движение</a:t>
            </a:r>
          </a:p>
        </p:txBody>
      </p:sp>
      <p:pic>
        <p:nvPicPr>
          <p:cNvPr id="5" name="Picture 2" descr="C:\Data\doc\Study\Study2010\2185680035_252802af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306467" cy="478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2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Условные обозначения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928992" cy="54985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конечномерное нормированное пространство изображений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элемент пространства изображений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значения пикселей изображения в узлах равномерной сетки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число компонент пикселя (цвет)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координаты пикселей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0≤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размеры изображения</a:t>
                </a:r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- </a:t>
                </a:r>
                <a:r>
                  <a:rPr lang="ru-RU" dirty="0"/>
                  <a:t>стандартная норма</a:t>
                </a:r>
              </a:p>
              <a:p>
                <a:pPr lvl="1"/>
                <a:endParaRPr lang="ru-RU" dirty="0"/>
              </a:p>
              <a:p>
                <a:pPr lvl="1"/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928992" cy="5498546"/>
              </a:xfrm>
              <a:blipFill>
                <a:blip r:embed="rId3"/>
                <a:stretch>
                  <a:fillRect t="-1330" r="-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5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Общая математическая модель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7200" b="0" dirty="0"/>
              </a:p>
              <a:p>
                <a:endParaRPr lang="ru-RU" dirty="0"/>
              </a:p>
              <a:p>
                <a:endParaRPr lang="ru-RU" dirty="0"/>
              </a:p>
              <a:p>
                <a:endParaRPr lang="ru-RU" dirty="0"/>
              </a:p>
              <a:p>
                <a:endParaRPr lang="ru-RU" dirty="0"/>
              </a:p>
              <a:p>
                <a:r>
                  <a:rPr lang="ru-RU" dirty="0"/>
                  <a:t>Требуется найти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при известном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3600" dirty="0"/>
              </a:p>
              <a:p>
                <a:r>
                  <a:rPr lang="ru-RU" dirty="0"/>
                  <a:t>Оператор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в общем случае неизвестен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43608" y="28529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Наблюдаемое изображение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369486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Оператор размытия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369486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Реальное изображение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224" y="306699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Шум</a:t>
            </a:r>
          </a:p>
        </p:txBody>
      </p:sp>
      <p:cxnSp>
        <p:nvCxnSpPr>
          <p:cNvPr id="11" name="Straight Arrow Connector 10"/>
          <p:cNvCxnSpPr>
            <a:stCxn id="5" idx="0"/>
          </p:cNvCxnSpPr>
          <p:nvPr/>
        </p:nvCxnSpPr>
        <p:spPr>
          <a:xfrm flipV="1">
            <a:off x="3419872" y="2780928"/>
            <a:ext cx="648072" cy="913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H="1" flipV="1">
            <a:off x="5004048" y="2780928"/>
            <a:ext cx="720080" cy="913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07704" y="2636912"/>
            <a:ext cx="288032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0"/>
          </p:cNvCxnSpPr>
          <p:nvPr/>
        </p:nvCxnSpPr>
        <p:spPr>
          <a:xfrm flipH="1" flipV="1">
            <a:off x="6732240" y="2780928"/>
            <a:ext cx="216024" cy="286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05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Общая математическая модель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ru-RU" sz="7200" b="0" dirty="0"/>
              </a:p>
              <a:p>
                <a:r>
                  <a:rPr lang="ru-RU" dirty="0"/>
                  <a:t>Упрощённая модель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оператор свёртки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ru-RU" sz="4000" dirty="0"/>
              </a:p>
              <a:p>
                <a:pPr lvl="2"/>
                <a:r>
                  <a:rPr lang="ru-RU" dirty="0"/>
                  <a:t>Размытие линейно и одинаково для всего изображения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аддитивный белый шум</a:t>
                </a:r>
              </a:p>
              <a:p>
                <a:pPr lvl="2"/>
                <a:r>
                  <a:rPr lang="ru-RU" dirty="0"/>
                  <a:t>На практике используется шум с нормальным распределением, нулевым математическим ожиданием и постоянной дисперсией</a:t>
                </a:r>
              </a:p>
              <a:p>
                <a:pPr lvl="1"/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83" t="-1220" r="-6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07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Операция свёртки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Непрерывный случай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𝑑𝑠𝑑𝑡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ru-RU" dirty="0"/>
                  <a:t>Дискретный случай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26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Операция свёртки</a:t>
            </a:r>
            <a:endParaRPr lang="ru-RU" b="0" dirty="0"/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3071812" y="2928937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2000250" y="2571750"/>
            <a:ext cx="357188" cy="357188"/>
          </a:xfrm>
          <a:prstGeom prst="rect">
            <a:avLst/>
          </a:prstGeom>
          <a:solidFill>
            <a:srgbClr val="91EB59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2000250" y="3286125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57437" y="2571750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3429000" y="2571750"/>
            <a:ext cx="357188" cy="357188"/>
          </a:xfrm>
          <a:prstGeom prst="rect">
            <a:avLst/>
          </a:prstGeom>
          <a:solidFill>
            <a:srgbClr val="FF383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000250" y="1857375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3071812" y="2214562"/>
            <a:ext cx="357188" cy="357188"/>
          </a:xfrm>
          <a:prstGeom prst="rect">
            <a:avLst/>
          </a:prstGeom>
          <a:solidFill>
            <a:srgbClr val="91EB59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071812" y="1857375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1643062" y="1857375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2357437" y="1857375"/>
            <a:ext cx="357188" cy="357188"/>
          </a:xfrm>
          <a:prstGeom prst="rect">
            <a:avLst/>
          </a:prstGeom>
          <a:solidFill>
            <a:srgbClr val="FA3CF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1643062" y="2214562"/>
            <a:ext cx="357188" cy="357188"/>
          </a:xfrm>
          <a:prstGeom prst="rect">
            <a:avLst/>
          </a:prstGeom>
          <a:solidFill>
            <a:srgbClr val="FF3884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3429000" y="1857375"/>
            <a:ext cx="357188" cy="357188"/>
          </a:xfrm>
          <a:prstGeom prst="rect">
            <a:avLst/>
          </a:prstGeom>
          <a:solidFill>
            <a:srgbClr val="FF383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2714625" y="3286125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2357437" y="3286125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071812" y="3643312"/>
            <a:ext cx="357188" cy="357188"/>
          </a:xfrm>
          <a:prstGeom prst="rect">
            <a:avLst/>
          </a:prstGeom>
          <a:solidFill>
            <a:srgbClr val="91EB59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1643062" y="3286125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1643062" y="3643312"/>
            <a:ext cx="357188" cy="357188"/>
          </a:xfrm>
          <a:prstGeom prst="rect">
            <a:avLst/>
          </a:prstGeom>
          <a:solidFill>
            <a:srgbClr val="FA3CF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3071812" y="3286125"/>
            <a:ext cx="357188" cy="357188"/>
          </a:xfrm>
          <a:prstGeom prst="rect">
            <a:avLst/>
          </a:prstGeom>
          <a:solidFill>
            <a:srgbClr val="FF383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Rectangle 20"/>
          <p:cNvSpPr>
            <a:spLocks/>
          </p:cNvSpPr>
          <p:nvPr/>
        </p:nvSpPr>
        <p:spPr bwMode="auto">
          <a:xfrm>
            <a:off x="2714625" y="2928937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21"/>
          <p:cNvSpPr>
            <a:spLocks/>
          </p:cNvSpPr>
          <p:nvPr/>
        </p:nvSpPr>
        <p:spPr bwMode="auto">
          <a:xfrm>
            <a:off x="2714625" y="2571750"/>
            <a:ext cx="357188" cy="357188"/>
          </a:xfrm>
          <a:prstGeom prst="rect">
            <a:avLst/>
          </a:prstGeom>
          <a:solidFill>
            <a:srgbClr val="91EB59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Rectangle 22"/>
          <p:cNvSpPr>
            <a:spLocks/>
          </p:cNvSpPr>
          <p:nvPr/>
        </p:nvSpPr>
        <p:spPr bwMode="auto">
          <a:xfrm>
            <a:off x="2357437" y="2928937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Rectangle 23"/>
          <p:cNvSpPr>
            <a:spLocks/>
          </p:cNvSpPr>
          <p:nvPr/>
        </p:nvSpPr>
        <p:spPr bwMode="auto">
          <a:xfrm>
            <a:off x="3429000" y="2928937"/>
            <a:ext cx="357188" cy="357188"/>
          </a:xfrm>
          <a:prstGeom prst="rect">
            <a:avLst/>
          </a:prstGeom>
          <a:solidFill>
            <a:srgbClr val="FA3CF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Rectangle 24"/>
          <p:cNvSpPr>
            <a:spLocks/>
          </p:cNvSpPr>
          <p:nvPr/>
        </p:nvSpPr>
        <p:spPr bwMode="auto">
          <a:xfrm>
            <a:off x="2000250" y="2928937"/>
            <a:ext cx="357188" cy="357188"/>
          </a:xfrm>
          <a:prstGeom prst="rect">
            <a:avLst/>
          </a:prstGeom>
          <a:solidFill>
            <a:srgbClr val="FF3884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25"/>
          <p:cNvSpPr>
            <a:spLocks/>
          </p:cNvSpPr>
          <p:nvPr/>
        </p:nvSpPr>
        <p:spPr bwMode="auto">
          <a:xfrm>
            <a:off x="2714625" y="3643312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Rectangle 26"/>
          <p:cNvSpPr>
            <a:spLocks/>
          </p:cNvSpPr>
          <p:nvPr/>
        </p:nvSpPr>
        <p:spPr bwMode="auto">
          <a:xfrm>
            <a:off x="2714625" y="1857375"/>
            <a:ext cx="357188" cy="357188"/>
          </a:xfrm>
          <a:prstGeom prst="rect">
            <a:avLst/>
          </a:prstGeom>
          <a:solidFill>
            <a:srgbClr val="91EB59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Rectangle 27"/>
          <p:cNvSpPr>
            <a:spLocks/>
          </p:cNvSpPr>
          <p:nvPr/>
        </p:nvSpPr>
        <p:spPr bwMode="auto">
          <a:xfrm>
            <a:off x="2714625" y="2214562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Rectangle 28"/>
          <p:cNvSpPr>
            <a:spLocks/>
          </p:cNvSpPr>
          <p:nvPr/>
        </p:nvSpPr>
        <p:spPr bwMode="auto">
          <a:xfrm>
            <a:off x="2000250" y="2214562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Rectangle 29"/>
          <p:cNvSpPr>
            <a:spLocks/>
          </p:cNvSpPr>
          <p:nvPr/>
        </p:nvSpPr>
        <p:spPr bwMode="auto">
          <a:xfrm>
            <a:off x="2357437" y="2214562"/>
            <a:ext cx="357188" cy="357188"/>
          </a:xfrm>
          <a:prstGeom prst="rect">
            <a:avLst/>
          </a:prstGeom>
          <a:solidFill>
            <a:srgbClr val="FA3CF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Rectangle 30"/>
          <p:cNvSpPr>
            <a:spLocks/>
          </p:cNvSpPr>
          <p:nvPr/>
        </p:nvSpPr>
        <p:spPr bwMode="auto">
          <a:xfrm>
            <a:off x="1643062" y="2928937"/>
            <a:ext cx="357188" cy="357188"/>
          </a:xfrm>
          <a:prstGeom prst="rect">
            <a:avLst/>
          </a:prstGeom>
          <a:solidFill>
            <a:srgbClr val="FF383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31"/>
          <p:cNvSpPr>
            <a:spLocks/>
          </p:cNvSpPr>
          <p:nvPr/>
        </p:nvSpPr>
        <p:spPr bwMode="auto">
          <a:xfrm>
            <a:off x="3429000" y="3643312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Rectangle 32"/>
          <p:cNvSpPr>
            <a:spLocks/>
          </p:cNvSpPr>
          <p:nvPr/>
        </p:nvSpPr>
        <p:spPr bwMode="auto">
          <a:xfrm>
            <a:off x="2357437" y="3643312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Rectangle 33"/>
          <p:cNvSpPr>
            <a:spLocks/>
          </p:cNvSpPr>
          <p:nvPr/>
        </p:nvSpPr>
        <p:spPr bwMode="auto">
          <a:xfrm>
            <a:off x="2000250" y="3643312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Rectangle 34"/>
          <p:cNvSpPr>
            <a:spLocks/>
          </p:cNvSpPr>
          <p:nvPr/>
        </p:nvSpPr>
        <p:spPr bwMode="auto">
          <a:xfrm>
            <a:off x="3429000" y="2214562"/>
            <a:ext cx="357188" cy="35718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" name="Rectangle 35"/>
          <p:cNvSpPr>
            <a:spLocks/>
          </p:cNvSpPr>
          <p:nvPr/>
        </p:nvSpPr>
        <p:spPr bwMode="auto">
          <a:xfrm>
            <a:off x="3429000" y="3286125"/>
            <a:ext cx="357188" cy="357188"/>
          </a:xfrm>
          <a:prstGeom prst="rect">
            <a:avLst/>
          </a:prstGeom>
          <a:solidFill>
            <a:srgbClr val="00F4CA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Rectangle 36"/>
          <p:cNvSpPr>
            <a:spLocks/>
          </p:cNvSpPr>
          <p:nvPr/>
        </p:nvSpPr>
        <p:spPr bwMode="auto">
          <a:xfrm>
            <a:off x="3071812" y="2571750"/>
            <a:ext cx="357188" cy="357188"/>
          </a:xfrm>
          <a:prstGeom prst="rect">
            <a:avLst/>
          </a:prstGeom>
          <a:solidFill>
            <a:srgbClr val="5163E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Rectangle 37"/>
          <p:cNvSpPr>
            <a:spLocks/>
          </p:cNvSpPr>
          <p:nvPr/>
        </p:nvSpPr>
        <p:spPr bwMode="auto">
          <a:xfrm>
            <a:off x="1643062" y="2571750"/>
            <a:ext cx="357188" cy="357188"/>
          </a:xfrm>
          <a:prstGeom prst="rect">
            <a:avLst/>
          </a:prstGeom>
          <a:solidFill>
            <a:srgbClr val="FF383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Rectangle 38"/>
          <p:cNvSpPr>
            <a:spLocks/>
          </p:cNvSpPr>
          <p:nvPr/>
        </p:nvSpPr>
        <p:spPr bwMode="auto">
          <a:xfrm>
            <a:off x="6777633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Rectangle 39"/>
          <p:cNvSpPr>
            <a:spLocks/>
          </p:cNvSpPr>
          <p:nvPr/>
        </p:nvSpPr>
        <p:spPr bwMode="auto">
          <a:xfrm>
            <a:off x="5706070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40"/>
          <p:cNvSpPr>
            <a:spLocks/>
          </p:cNvSpPr>
          <p:nvPr/>
        </p:nvSpPr>
        <p:spPr bwMode="auto">
          <a:xfrm>
            <a:off x="5706070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Rectangle 41"/>
          <p:cNvSpPr>
            <a:spLocks/>
          </p:cNvSpPr>
          <p:nvPr/>
        </p:nvSpPr>
        <p:spPr bwMode="auto">
          <a:xfrm>
            <a:off x="6063258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Rectangle 42"/>
          <p:cNvSpPr>
            <a:spLocks/>
          </p:cNvSpPr>
          <p:nvPr/>
        </p:nvSpPr>
        <p:spPr bwMode="auto">
          <a:xfrm>
            <a:off x="7134820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Rectangle 43"/>
          <p:cNvSpPr>
            <a:spLocks/>
          </p:cNvSpPr>
          <p:nvPr/>
        </p:nvSpPr>
        <p:spPr bwMode="auto">
          <a:xfrm>
            <a:off x="5706070" y="185737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" name="Rectangle 44"/>
          <p:cNvSpPr>
            <a:spLocks/>
          </p:cNvSpPr>
          <p:nvPr/>
        </p:nvSpPr>
        <p:spPr bwMode="auto">
          <a:xfrm>
            <a:off x="6777633" y="221456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Rectangle 45"/>
          <p:cNvSpPr>
            <a:spLocks/>
          </p:cNvSpPr>
          <p:nvPr/>
        </p:nvSpPr>
        <p:spPr bwMode="auto">
          <a:xfrm>
            <a:off x="6777633" y="185737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" name="Rectangle 46"/>
          <p:cNvSpPr>
            <a:spLocks/>
          </p:cNvSpPr>
          <p:nvPr/>
        </p:nvSpPr>
        <p:spPr bwMode="auto">
          <a:xfrm>
            <a:off x="5348883" y="185737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" name="Rectangle 47"/>
          <p:cNvSpPr>
            <a:spLocks/>
          </p:cNvSpPr>
          <p:nvPr/>
        </p:nvSpPr>
        <p:spPr bwMode="auto">
          <a:xfrm>
            <a:off x="6063258" y="1857375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" name="Rectangle 48"/>
          <p:cNvSpPr>
            <a:spLocks/>
          </p:cNvSpPr>
          <p:nvPr/>
        </p:nvSpPr>
        <p:spPr bwMode="auto">
          <a:xfrm>
            <a:off x="5348883" y="2214562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" name="Rectangle 49"/>
          <p:cNvSpPr>
            <a:spLocks/>
          </p:cNvSpPr>
          <p:nvPr/>
        </p:nvSpPr>
        <p:spPr bwMode="auto">
          <a:xfrm>
            <a:off x="7134820" y="185737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" name="Rectangle 50"/>
          <p:cNvSpPr>
            <a:spLocks/>
          </p:cNvSpPr>
          <p:nvPr/>
        </p:nvSpPr>
        <p:spPr bwMode="auto">
          <a:xfrm>
            <a:off x="6420445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" name="Rectangle 51"/>
          <p:cNvSpPr>
            <a:spLocks/>
          </p:cNvSpPr>
          <p:nvPr/>
        </p:nvSpPr>
        <p:spPr bwMode="auto">
          <a:xfrm>
            <a:off x="6063258" y="328612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" name="Rectangle 52"/>
          <p:cNvSpPr>
            <a:spLocks/>
          </p:cNvSpPr>
          <p:nvPr/>
        </p:nvSpPr>
        <p:spPr bwMode="auto">
          <a:xfrm>
            <a:off x="6777633" y="364331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" name="Rectangle 53"/>
          <p:cNvSpPr>
            <a:spLocks/>
          </p:cNvSpPr>
          <p:nvPr/>
        </p:nvSpPr>
        <p:spPr bwMode="auto">
          <a:xfrm>
            <a:off x="5348883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" name="Rectangle 54"/>
          <p:cNvSpPr>
            <a:spLocks/>
          </p:cNvSpPr>
          <p:nvPr/>
        </p:nvSpPr>
        <p:spPr bwMode="auto">
          <a:xfrm>
            <a:off x="5348883" y="364331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Rectangle 55"/>
          <p:cNvSpPr>
            <a:spLocks/>
          </p:cNvSpPr>
          <p:nvPr/>
        </p:nvSpPr>
        <p:spPr bwMode="auto">
          <a:xfrm>
            <a:off x="6777633" y="328612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" name="Rectangle 56"/>
          <p:cNvSpPr>
            <a:spLocks/>
          </p:cNvSpPr>
          <p:nvPr/>
        </p:nvSpPr>
        <p:spPr bwMode="auto">
          <a:xfrm>
            <a:off x="6420445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" name="Rectangle 57"/>
          <p:cNvSpPr>
            <a:spLocks/>
          </p:cNvSpPr>
          <p:nvPr/>
        </p:nvSpPr>
        <p:spPr bwMode="auto">
          <a:xfrm>
            <a:off x="6420445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" name="Rectangle 58"/>
          <p:cNvSpPr>
            <a:spLocks/>
          </p:cNvSpPr>
          <p:nvPr/>
        </p:nvSpPr>
        <p:spPr bwMode="auto">
          <a:xfrm>
            <a:off x="6063258" y="2928937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" name="Rectangle 59"/>
          <p:cNvSpPr>
            <a:spLocks/>
          </p:cNvSpPr>
          <p:nvPr/>
        </p:nvSpPr>
        <p:spPr bwMode="auto">
          <a:xfrm>
            <a:off x="7134820" y="2928937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" name="Rectangle 60"/>
          <p:cNvSpPr>
            <a:spLocks/>
          </p:cNvSpPr>
          <p:nvPr/>
        </p:nvSpPr>
        <p:spPr bwMode="auto">
          <a:xfrm>
            <a:off x="5706070" y="2928937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" name="Rectangle 61"/>
          <p:cNvSpPr>
            <a:spLocks/>
          </p:cNvSpPr>
          <p:nvPr/>
        </p:nvSpPr>
        <p:spPr bwMode="auto">
          <a:xfrm>
            <a:off x="6420445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" name="Rectangle 62"/>
          <p:cNvSpPr>
            <a:spLocks/>
          </p:cNvSpPr>
          <p:nvPr/>
        </p:nvSpPr>
        <p:spPr bwMode="auto">
          <a:xfrm>
            <a:off x="6420445" y="1857375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Rectangle 63"/>
          <p:cNvSpPr>
            <a:spLocks/>
          </p:cNvSpPr>
          <p:nvPr/>
        </p:nvSpPr>
        <p:spPr bwMode="auto">
          <a:xfrm>
            <a:off x="6420445" y="221456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" name="Rectangle 64"/>
          <p:cNvSpPr>
            <a:spLocks/>
          </p:cNvSpPr>
          <p:nvPr/>
        </p:nvSpPr>
        <p:spPr bwMode="auto">
          <a:xfrm>
            <a:off x="5706070" y="221456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Rectangle 65"/>
          <p:cNvSpPr>
            <a:spLocks/>
          </p:cNvSpPr>
          <p:nvPr/>
        </p:nvSpPr>
        <p:spPr bwMode="auto">
          <a:xfrm>
            <a:off x="6063258" y="221456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Rectangle 66"/>
          <p:cNvSpPr>
            <a:spLocks/>
          </p:cNvSpPr>
          <p:nvPr/>
        </p:nvSpPr>
        <p:spPr bwMode="auto">
          <a:xfrm>
            <a:off x="5348883" y="2928937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Rectangle 67"/>
          <p:cNvSpPr>
            <a:spLocks/>
          </p:cNvSpPr>
          <p:nvPr/>
        </p:nvSpPr>
        <p:spPr bwMode="auto">
          <a:xfrm>
            <a:off x="7134820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" name="Rectangle 68"/>
          <p:cNvSpPr>
            <a:spLocks/>
          </p:cNvSpPr>
          <p:nvPr/>
        </p:nvSpPr>
        <p:spPr bwMode="auto">
          <a:xfrm>
            <a:off x="6063258" y="364331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Rectangle 69"/>
          <p:cNvSpPr>
            <a:spLocks/>
          </p:cNvSpPr>
          <p:nvPr/>
        </p:nvSpPr>
        <p:spPr bwMode="auto">
          <a:xfrm>
            <a:off x="5706070" y="364331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Rectangle 70"/>
          <p:cNvSpPr>
            <a:spLocks/>
          </p:cNvSpPr>
          <p:nvPr/>
        </p:nvSpPr>
        <p:spPr bwMode="auto">
          <a:xfrm>
            <a:off x="7134820" y="221456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" name="Rectangle 71"/>
          <p:cNvSpPr>
            <a:spLocks/>
          </p:cNvSpPr>
          <p:nvPr/>
        </p:nvSpPr>
        <p:spPr bwMode="auto">
          <a:xfrm>
            <a:off x="7134820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" name="Rectangle 72"/>
          <p:cNvSpPr>
            <a:spLocks/>
          </p:cNvSpPr>
          <p:nvPr/>
        </p:nvSpPr>
        <p:spPr bwMode="auto">
          <a:xfrm>
            <a:off x="6777633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" name="Rectangle 73"/>
          <p:cNvSpPr>
            <a:spLocks/>
          </p:cNvSpPr>
          <p:nvPr/>
        </p:nvSpPr>
        <p:spPr bwMode="auto">
          <a:xfrm>
            <a:off x="5348883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" name="Rectangle 74"/>
          <p:cNvSpPr>
            <a:spLocks/>
          </p:cNvSpPr>
          <p:nvPr/>
        </p:nvSpPr>
        <p:spPr bwMode="auto">
          <a:xfrm>
            <a:off x="7134820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" name="Rectangle 75"/>
          <p:cNvSpPr>
            <a:spLocks/>
          </p:cNvSpPr>
          <p:nvPr/>
        </p:nvSpPr>
        <p:spPr bwMode="auto">
          <a:xfrm>
            <a:off x="6063258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8" name="Rectangle 76"/>
          <p:cNvSpPr>
            <a:spLocks/>
          </p:cNvSpPr>
          <p:nvPr/>
        </p:nvSpPr>
        <p:spPr bwMode="auto">
          <a:xfrm>
            <a:off x="6063258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" name="Rectangle 77"/>
          <p:cNvSpPr>
            <a:spLocks/>
          </p:cNvSpPr>
          <p:nvPr/>
        </p:nvSpPr>
        <p:spPr bwMode="auto">
          <a:xfrm>
            <a:off x="6420445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" name="Rectangle 78"/>
          <p:cNvSpPr>
            <a:spLocks/>
          </p:cNvSpPr>
          <p:nvPr/>
        </p:nvSpPr>
        <p:spPr bwMode="auto">
          <a:xfrm>
            <a:off x="5348883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" name="Rectangle 79"/>
          <p:cNvSpPr>
            <a:spLocks/>
          </p:cNvSpPr>
          <p:nvPr/>
        </p:nvSpPr>
        <p:spPr bwMode="auto">
          <a:xfrm>
            <a:off x="6063258" y="185737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" name="Rectangle 80"/>
          <p:cNvSpPr>
            <a:spLocks/>
          </p:cNvSpPr>
          <p:nvPr/>
        </p:nvSpPr>
        <p:spPr bwMode="auto">
          <a:xfrm>
            <a:off x="7134820" y="221456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" name="Rectangle 81"/>
          <p:cNvSpPr>
            <a:spLocks/>
          </p:cNvSpPr>
          <p:nvPr/>
        </p:nvSpPr>
        <p:spPr bwMode="auto">
          <a:xfrm>
            <a:off x="7134820" y="185737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" name="Rectangle 82"/>
          <p:cNvSpPr>
            <a:spLocks/>
          </p:cNvSpPr>
          <p:nvPr/>
        </p:nvSpPr>
        <p:spPr bwMode="auto">
          <a:xfrm>
            <a:off x="5706070" y="185737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" name="Rectangle 83"/>
          <p:cNvSpPr>
            <a:spLocks/>
          </p:cNvSpPr>
          <p:nvPr/>
        </p:nvSpPr>
        <p:spPr bwMode="auto">
          <a:xfrm>
            <a:off x="6420445" y="1857375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" name="Rectangle 84"/>
          <p:cNvSpPr>
            <a:spLocks/>
          </p:cNvSpPr>
          <p:nvPr/>
        </p:nvSpPr>
        <p:spPr bwMode="auto">
          <a:xfrm>
            <a:off x="5706070" y="2214562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7" name="Rectangle 85"/>
          <p:cNvSpPr>
            <a:spLocks/>
          </p:cNvSpPr>
          <p:nvPr/>
        </p:nvSpPr>
        <p:spPr bwMode="auto">
          <a:xfrm>
            <a:off x="5348883" y="185737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8" name="Rectangle 86"/>
          <p:cNvSpPr>
            <a:spLocks/>
          </p:cNvSpPr>
          <p:nvPr/>
        </p:nvSpPr>
        <p:spPr bwMode="auto">
          <a:xfrm>
            <a:off x="6777633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Rectangle 87"/>
          <p:cNvSpPr>
            <a:spLocks/>
          </p:cNvSpPr>
          <p:nvPr/>
        </p:nvSpPr>
        <p:spPr bwMode="auto">
          <a:xfrm>
            <a:off x="6420445" y="328612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Rectangle 88"/>
          <p:cNvSpPr>
            <a:spLocks/>
          </p:cNvSpPr>
          <p:nvPr/>
        </p:nvSpPr>
        <p:spPr bwMode="auto">
          <a:xfrm>
            <a:off x="7134820" y="364331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89"/>
          <p:cNvSpPr>
            <a:spLocks/>
          </p:cNvSpPr>
          <p:nvPr/>
        </p:nvSpPr>
        <p:spPr bwMode="auto">
          <a:xfrm>
            <a:off x="5706070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" name="Rectangle 90"/>
          <p:cNvSpPr>
            <a:spLocks/>
          </p:cNvSpPr>
          <p:nvPr/>
        </p:nvSpPr>
        <p:spPr bwMode="auto">
          <a:xfrm>
            <a:off x="5706070" y="364331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" name="Rectangle 91"/>
          <p:cNvSpPr>
            <a:spLocks/>
          </p:cNvSpPr>
          <p:nvPr/>
        </p:nvSpPr>
        <p:spPr bwMode="auto">
          <a:xfrm>
            <a:off x="7134820" y="328612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" name="Rectangle 92"/>
          <p:cNvSpPr>
            <a:spLocks/>
          </p:cNvSpPr>
          <p:nvPr/>
        </p:nvSpPr>
        <p:spPr bwMode="auto">
          <a:xfrm>
            <a:off x="6777633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Rectangle 93"/>
          <p:cNvSpPr>
            <a:spLocks/>
          </p:cNvSpPr>
          <p:nvPr/>
        </p:nvSpPr>
        <p:spPr bwMode="auto">
          <a:xfrm>
            <a:off x="6777633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" name="Rectangle 94"/>
          <p:cNvSpPr>
            <a:spLocks/>
          </p:cNvSpPr>
          <p:nvPr/>
        </p:nvSpPr>
        <p:spPr bwMode="auto">
          <a:xfrm>
            <a:off x="6420445" y="2928937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Rectangle 95"/>
          <p:cNvSpPr>
            <a:spLocks/>
          </p:cNvSpPr>
          <p:nvPr/>
        </p:nvSpPr>
        <p:spPr bwMode="auto">
          <a:xfrm>
            <a:off x="5348883" y="2928937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" name="Rectangle 96"/>
          <p:cNvSpPr>
            <a:spLocks/>
          </p:cNvSpPr>
          <p:nvPr/>
        </p:nvSpPr>
        <p:spPr bwMode="auto">
          <a:xfrm>
            <a:off x="6063258" y="2928937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9" name="Rectangle 97"/>
          <p:cNvSpPr>
            <a:spLocks/>
          </p:cNvSpPr>
          <p:nvPr/>
        </p:nvSpPr>
        <p:spPr bwMode="auto">
          <a:xfrm>
            <a:off x="6777633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Rectangle 98"/>
          <p:cNvSpPr>
            <a:spLocks/>
          </p:cNvSpPr>
          <p:nvPr/>
        </p:nvSpPr>
        <p:spPr bwMode="auto">
          <a:xfrm>
            <a:off x="6777633" y="1857375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Rectangle 99"/>
          <p:cNvSpPr>
            <a:spLocks/>
          </p:cNvSpPr>
          <p:nvPr/>
        </p:nvSpPr>
        <p:spPr bwMode="auto">
          <a:xfrm>
            <a:off x="6777633" y="221456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" name="Rectangle 100"/>
          <p:cNvSpPr>
            <a:spLocks/>
          </p:cNvSpPr>
          <p:nvPr/>
        </p:nvSpPr>
        <p:spPr bwMode="auto">
          <a:xfrm>
            <a:off x="6063258" y="221456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" name="Rectangle 101"/>
          <p:cNvSpPr>
            <a:spLocks/>
          </p:cNvSpPr>
          <p:nvPr/>
        </p:nvSpPr>
        <p:spPr bwMode="auto">
          <a:xfrm>
            <a:off x="6420445" y="221456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" name="Rectangle 102"/>
          <p:cNvSpPr>
            <a:spLocks/>
          </p:cNvSpPr>
          <p:nvPr/>
        </p:nvSpPr>
        <p:spPr bwMode="auto">
          <a:xfrm>
            <a:off x="5706070" y="2928937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5" name="Rectangle 103"/>
          <p:cNvSpPr>
            <a:spLocks/>
          </p:cNvSpPr>
          <p:nvPr/>
        </p:nvSpPr>
        <p:spPr bwMode="auto">
          <a:xfrm>
            <a:off x="5348883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6" name="Rectangle 104"/>
          <p:cNvSpPr>
            <a:spLocks/>
          </p:cNvSpPr>
          <p:nvPr/>
        </p:nvSpPr>
        <p:spPr bwMode="auto">
          <a:xfrm>
            <a:off x="6420445" y="364331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7" name="Rectangle 105"/>
          <p:cNvSpPr>
            <a:spLocks/>
          </p:cNvSpPr>
          <p:nvPr/>
        </p:nvSpPr>
        <p:spPr bwMode="auto">
          <a:xfrm>
            <a:off x="6063258" y="364331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8" name="Rectangle 106"/>
          <p:cNvSpPr>
            <a:spLocks/>
          </p:cNvSpPr>
          <p:nvPr/>
        </p:nvSpPr>
        <p:spPr bwMode="auto">
          <a:xfrm>
            <a:off x="5348883" y="221456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9" name="Rectangle 107"/>
          <p:cNvSpPr>
            <a:spLocks/>
          </p:cNvSpPr>
          <p:nvPr/>
        </p:nvSpPr>
        <p:spPr bwMode="auto">
          <a:xfrm>
            <a:off x="5348883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0" name="Rectangle 108"/>
          <p:cNvSpPr>
            <a:spLocks/>
          </p:cNvSpPr>
          <p:nvPr/>
        </p:nvSpPr>
        <p:spPr bwMode="auto">
          <a:xfrm>
            <a:off x="7134820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1" name="Rectangle 109"/>
          <p:cNvSpPr>
            <a:spLocks/>
          </p:cNvSpPr>
          <p:nvPr/>
        </p:nvSpPr>
        <p:spPr bwMode="auto">
          <a:xfrm>
            <a:off x="5706070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" name="Rectangle 110"/>
          <p:cNvSpPr>
            <a:spLocks/>
          </p:cNvSpPr>
          <p:nvPr/>
        </p:nvSpPr>
        <p:spPr bwMode="auto">
          <a:xfrm>
            <a:off x="6420445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" name="Rectangle 111"/>
          <p:cNvSpPr>
            <a:spLocks/>
          </p:cNvSpPr>
          <p:nvPr/>
        </p:nvSpPr>
        <p:spPr bwMode="auto">
          <a:xfrm>
            <a:off x="5348883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" name="Rectangle 112"/>
          <p:cNvSpPr>
            <a:spLocks/>
          </p:cNvSpPr>
          <p:nvPr/>
        </p:nvSpPr>
        <p:spPr bwMode="auto">
          <a:xfrm>
            <a:off x="5348883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" name="Rectangle 113"/>
          <p:cNvSpPr>
            <a:spLocks/>
          </p:cNvSpPr>
          <p:nvPr/>
        </p:nvSpPr>
        <p:spPr bwMode="auto">
          <a:xfrm>
            <a:off x="5706070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" name="Rectangle 114"/>
          <p:cNvSpPr>
            <a:spLocks/>
          </p:cNvSpPr>
          <p:nvPr/>
        </p:nvSpPr>
        <p:spPr bwMode="auto">
          <a:xfrm>
            <a:off x="6777633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7" name="Rectangle 115"/>
          <p:cNvSpPr>
            <a:spLocks/>
          </p:cNvSpPr>
          <p:nvPr/>
        </p:nvSpPr>
        <p:spPr bwMode="auto">
          <a:xfrm>
            <a:off x="5348883" y="185737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8" name="Rectangle 116"/>
          <p:cNvSpPr>
            <a:spLocks/>
          </p:cNvSpPr>
          <p:nvPr/>
        </p:nvSpPr>
        <p:spPr bwMode="auto">
          <a:xfrm>
            <a:off x="6420445" y="221456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9" name="Rectangle 117"/>
          <p:cNvSpPr>
            <a:spLocks/>
          </p:cNvSpPr>
          <p:nvPr/>
        </p:nvSpPr>
        <p:spPr bwMode="auto">
          <a:xfrm>
            <a:off x="6420445" y="185737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Rectangle 118"/>
          <p:cNvSpPr>
            <a:spLocks/>
          </p:cNvSpPr>
          <p:nvPr/>
        </p:nvSpPr>
        <p:spPr bwMode="auto">
          <a:xfrm>
            <a:off x="7134820" y="185737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1" name="Rectangle 119"/>
          <p:cNvSpPr>
            <a:spLocks/>
          </p:cNvSpPr>
          <p:nvPr/>
        </p:nvSpPr>
        <p:spPr bwMode="auto">
          <a:xfrm>
            <a:off x="5706070" y="1857375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" name="Rectangle 120"/>
          <p:cNvSpPr>
            <a:spLocks/>
          </p:cNvSpPr>
          <p:nvPr/>
        </p:nvSpPr>
        <p:spPr bwMode="auto">
          <a:xfrm>
            <a:off x="7134820" y="2214562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" name="Rectangle 121"/>
          <p:cNvSpPr>
            <a:spLocks/>
          </p:cNvSpPr>
          <p:nvPr/>
        </p:nvSpPr>
        <p:spPr bwMode="auto">
          <a:xfrm>
            <a:off x="6777633" y="185737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4" name="Rectangle 122"/>
          <p:cNvSpPr>
            <a:spLocks/>
          </p:cNvSpPr>
          <p:nvPr/>
        </p:nvSpPr>
        <p:spPr bwMode="auto">
          <a:xfrm>
            <a:off x="6063258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5" name="Rectangle 123"/>
          <p:cNvSpPr>
            <a:spLocks/>
          </p:cNvSpPr>
          <p:nvPr/>
        </p:nvSpPr>
        <p:spPr bwMode="auto">
          <a:xfrm>
            <a:off x="5706070" y="3286125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6" name="Rectangle 124"/>
          <p:cNvSpPr>
            <a:spLocks/>
          </p:cNvSpPr>
          <p:nvPr/>
        </p:nvSpPr>
        <p:spPr bwMode="auto">
          <a:xfrm>
            <a:off x="6420445" y="3643312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7" name="Rectangle 125"/>
          <p:cNvSpPr>
            <a:spLocks/>
          </p:cNvSpPr>
          <p:nvPr/>
        </p:nvSpPr>
        <p:spPr bwMode="auto">
          <a:xfrm>
            <a:off x="7134820" y="3286125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" name="Rectangle 126"/>
          <p:cNvSpPr>
            <a:spLocks/>
          </p:cNvSpPr>
          <p:nvPr/>
        </p:nvSpPr>
        <p:spPr bwMode="auto">
          <a:xfrm>
            <a:off x="7134820" y="364331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27"/>
          <p:cNvSpPr>
            <a:spLocks/>
          </p:cNvSpPr>
          <p:nvPr/>
        </p:nvSpPr>
        <p:spPr bwMode="auto">
          <a:xfrm>
            <a:off x="6420445" y="3286125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8"/>
          <p:cNvSpPr>
            <a:spLocks/>
          </p:cNvSpPr>
          <p:nvPr/>
        </p:nvSpPr>
        <p:spPr bwMode="auto">
          <a:xfrm>
            <a:off x="6063258" y="2928937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29"/>
          <p:cNvSpPr>
            <a:spLocks/>
          </p:cNvSpPr>
          <p:nvPr/>
        </p:nvSpPr>
        <p:spPr bwMode="auto">
          <a:xfrm>
            <a:off x="6063258" y="2571750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30"/>
          <p:cNvSpPr>
            <a:spLocks/>
          </p:cNvSpPr>
          <p:nvPr/>
        </p:nvSpPr>
        <p:spPr bwMode="auto">
          <a:xfrm>
            <a:off x="5706070" y="2928937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31"/>
          <p:cNvSpPr>
            <a:spLocks/>
          </p:cNvSpPr>
          <p:nvPr/>
        </p:nvSpPr>
        <p:spPr bwMode="auto">
          <a:xfrm>
            <a:off x="6777633" y="2928937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32"/>
          <p:cNvSpPr>
            <a:spLocks/>
          </p:cNvSpPr>
          <p:nvPr/>
        </p:nvSpPr>
        <p:spPr bwMode="auto">
          <a:xfrm>
            <a:off x="5348883" y="2928937"/>
            <a:ext cx="357188" cy="357188"/>
          </a:xfrm>
          <a:prstGeom prst="rect">
            <a:avLst/>
          </a:prstGeom>
          <a:solidFill>
            <a:srgbClr val="FF3884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Rectangle 133"/>
          <p:cNvSpPr>
            <a:spLocks/>
          </p:cNvSpPr>
          <p:nvPr/>
        </p:nvSpPr>
        <p:spPr bwMode="auto">
          <a:xfrm>
            <a:off x="6063258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Rectangle 134"/>
          <p:cNvSpPr>
            <a:spLocks/>
          </p:cNvSpPr>
          <p:nvPr/>
        </p:nvSpPr>
        <p:spPr bwMode="auto">
          <a:xfrm>
            <a:off x="6063258" y="1857375"/>
            <a:ext cx="357188" cy="357188"/>
          </a:xfrm>
          <a:prstGeom prst="rect">
            <a:avLst/>
          </a:prstGeom>
          <a:solidFill>
            <a:srgbClr val="91EB59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35"/>
          <p:cNvSpPr>
            <a:spLocks/>
          </p:cNvSpPr>
          <p:nvPr/>
        </p:nvSpPr>
        <p:spPr bwMode="auto">
          <a:xfrm>
            <a:off x="6063258" y="221456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Rectangle 136"/>
          <p:cNvSpPr>
            <a:spLocks/>
          </p:cNvSpPr>
          <p:nvPr/>
        </p:nvSpPr>
        <p:spPr bwMode="auto">
          <a:xfrm>
            <a:off x="5348883" y="221456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Rectangle 137"/>
          <p:cNvSpPr>
            <a:spLocks/>
          </p:cNvSpPr>
          <p:nvPr/>
        </p:nvSpPr>
        <p:spPr bwMode="auto">
          <a:xfrm>
            <a:off x="5706070" y="2214562"/>
            <a:ext cx="357188" cy="357188"/>
          </a:xfrm>
          <a:prstGeom prst="rect">
            <a:avLst/>
          </a:prstGeom>
          <a:solidFill>
            <a:srgbClr val="FA3CF1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Rectangle 138"/>
          <p:cNvSpPr>
            <a:spLocks/>
          </p:cNvSpPr>
          <p:nvPr/>
        </p:nvSpPr>
        <p:spPr bwMode="auto">
          <a:xfrm>
            <a:off x="7134820" y="2928937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Rectangle 139"/>
          <p:cNvSpPr>
            <a:spLocks/>
          </p:cNvSpPr>
          <p:nvPr/>
        </p:nvSpPr>
        <p:spPr bwMode="auto">
          <a:xfrm>
            <a:off x="6777633" y="364331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Rectangle 140"/>
          <p:cNvSpPr>
            <a:spLocks/>
          </p:cNvSpPr>
          <p:nvPr/>
        </p:nvSpPr>
        <p:spPr bwMode="auto">
          <a:xfrm>
            <a:off x="5706070" y="3643312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" name="Rectangle 141"/>
          <p:cNvSpPr>
            <a:spLocks/>
          </p:cNvSpPr>
          <p:nvPr/>
        </p:nvSpPr>
        <p:spPr bwMode="auto">
          <a:xfrm>
            <a:off x="5348883" y="3643312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Rectangle 142"/>
          <p:cNvSpPr>
            <a:spLocks/>
          </p:cNvSpPr>
          <p:nvPr/>
        </p:nvSpPr>
        <p:spPr bwMode="auto">
          <a:xfrm>
            <a:off x="6777633" y="2214562"/>
            <a:ext cx="357188" cy="357188"/>
          </a:xfrm>
          <a:prstGeom prst="rect">
            <a:avLst/>
          </a:prstGeom>
          <a:solidFill>
            <a:schemeClr val="accent1">
              <a:alpha val="34999"/>
            </a:scheme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Rectangle 143"/>
          <p:cNvSpPr>
            <a:spLocks/>
          </p:cNvSpPr>
          <p:nvPr/>
        </p:nvSpPr>
        <p:spPr bwMode="auto">
          <a:xfrm>
            <a:off x="6777633" y="3286125"/>
            <a:ext cx="357188" cy="357188"/>
          </a:xfrm>
          <a:prstGeom prst="rect">
            <a:avLst/>
          </a:prstGeom>
          <a:solidFill>
            <a:srgbClr val="00F4CA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Rectangle 144"/>
          <p:cNvSpPr>
            <a:spLocks/>
          </p:cNvSpPr>
          <p:nvPr/>
        </p:nvSpPr>
        <p:spPr bwMode="auto">
          <a:xfrm>
            <a:off x="6420445" y="2571750"/>
            <a:ext cx="357188" cy="357188"/>
          </a:xfrm>
          <a:prstGeom prst="rect">
            <a:avLst/>
          </a:prstGeom>
          <a:solidFill>
            <a:srgbClr val="5163EF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Rectangle 145"/>
          <p:cNvSpPr>
            <a:spLocks/>
          </p:cNvSpPr>
          <p:nvPr/>
        </p:nvSpPr>
        <p:spPr bwMode="auto">
          <a:xfrm>
            <a:off x="7134820" y="2571750"/>
            <a:ext cx="357188" cy="357188"/>
          </a:xfrm>
          <a:prstGeom prst="rect">
            <a:avLst/>
          </a:prstGeom>
          <a:solidFill>
            <a:srgbClr val="FF3830">
              <a:alpha val="34999"/>
            </a:srgbClr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Rectangle 146"/>
          <p:cNvSpPr>
            <a:spLocks/>
          </p:cNvSpPr>
          <p:nvPr/>
        </p:nvSpPr>
        <p:spPr bwMode="auto">
          <a:xfrm>
            <a:off x="2357437" y="2214562"/>
            <a:ext cx="1071563" cy="1071563"/>
          </a:xfrm>
          <a:prstGeom prst="rect">
            <a:avLst/>
          </a:prstGeom>
          <a:solidFill>
            <a:srgbClr val="000000">
              <a:alpha val="49803"/>
            </a:srgbClr>
          </a:solidFill>
          <a:ln w="508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Line 147"/>
          <p:cNvSpPr>
            <a:spLocks noChangeShapeType="1"/>
          </p:cNvSpPr>
          <p:nvPr/>
        </p:nvSpPr>
        <p:spPr bwMode="auto">
          <a:xfrm flipH="1">
            <a:off x="3446860" y="2759274"/>
            <a:ext cx="3187898" cy="7814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50" name="Rectangle 148"/>
          <p:cNvSpPr>
            <a:spLocks/>
          </p:cNvSpPr>
          <p:nvPr/>
        </p:nvSpPr>
        <p:spPr bwMode="auto">
          <a:xfrm>
            <a:off x="2366367" y="2236887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0.2</a:t>
            </a:r>
          </a:p>
        </p:txBody>
      </p:sp>
      <p:sp>
        <p:nvSpPr>
          <p:cNvPr id="151" name="Rectangle 149"/>
          <p:cNvSpPr>
            <a:spLocks/>
          </p:cNvSpPr>
          <p:nvPr/>
        </p:nvSpPr>
        <p:spPr bwMode="auto">
          <a:xfrm>
            <a:off x="2723555" y="2236887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0.1</a:t>
            </a:r>
          </a:p>
        </p:txBody>
      </p:sp>
      <p:sp>
        <p:nvSpPr>
          <p:cNvPr id="152" name="Rectangle 150"/>
          <p:cNvSpPr>
            <a:spLocks/>
          </p:cNvSpPr>
          <p:nvPr/>
        </p:nvSpPr>
        <p:spPr bwMode="auto">
          <a:xfrm>
            <a:off x="3047256" y="2236887"/>
            <a:ext cx="322204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-1.0</a:t>
            </a:r>
          </a:p>
        </p:txBody>
      </p:sp>
      <p:sp>
        <p:nvSpPr>
          <p:cNvPr id="153" name="Rectangle 151"/>
          <p:cNvSpPr>
            <a:spLocks/>
          </p:cNvSpPr>
          <p:nvPr/>
        </p:nvSpPr>
        <p:spPr bwMode="auto">
          <a:xfrm>
            <a:off x="2366367" y="2594074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0.3</a:t>
            </a:r>
          </a:p>
        </p:txBody>
      </p:sp>
      <p:sp>
        <p:nvSpPr>
          <p:cNvPr id="154" name="Rectangle 152"/>
          <p:cNvSpPr>
            <a:spLocks/>
          </p:cNvSpPr>
          <p:nvPr/>
        </p:nvSpPr>
        <p:spPr bwMode="auto">
          <a:xfrm>
            <a:off x="2723555" y="2603004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0.0</a:t>
            </a:r>
          </a:p>
        </p:txBody>
      </p:sp>
      <p:sp>
        <p:nvSpPr>
          <p:cNvPr id="155" name="Rectangle 153"/>
          <p:cNvSpPr>
            <a:spLocks/>
          </p:cNvSpPr>
          <p:nvPr/>
        </p:nvSpPr>
        <p:spPr bwMode="auto">
          <a:xfrm>
            <a:off x="3080742" y="2594074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0.9</a:t>
            </a:r>
          </a:p>
        </p:txBody>
      </p:sp>
      <p:sp>
        <p:nvSpPr>
          <p:cNvPr id="156" name="Rectangle 154"/>
          <p:cNvSpPr>
            <a:spLocks/>
          </p:cNvSpPr>
          <p:nvPr/>
        </p:nvSpPr>
        <p:spPr bwMode="auto">
          <a:xfrm>
            <a:off x="2366367" y="2951262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0.1</a:t>
            </a:r>
          </a:p>
        </p:txBody>
      </p:sp>
      <p:sp>
        <p:nvSpPr>
          <p:cNvPr id="157" name="Rectangle 155"/>
          <p:cNvSpPr>
            <a:spLocks/>
          </p:cNvSpPr>
          <p:nvPr/>
        </p:nvSpPr>
        <p:spPr bwMode="auto">
          <a:xfrm>
            <a:off x="2723555" y="2951262"/>
            <a:ext cx="259686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0.3</a:t>
            </a:r>
          </a:p>
        </p:txBody>
      </p:sp>
      <p:sp>
        <p:nvSpPr>
          <p:cNvPr id="158" name="Rectangle 156"/>
          <p:cNvSpPr>
            <a:spLocks/>
          </p:cNvSpPr>
          <p:nvPr/>
        </p:nvSpPr>
        <p:spPr bwMode="auto">
          <a:xfrm>
            <a:off x="3047256" y="2951262"/>
            <a:ext cx="322204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Gill Sans" charset="0"/>
                <a:cs typeface="Gill Sans" charset="0"/>
              </a:rPr>
              <a:t>-1.0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/>
              <p:cNvSpPr txBox="1"/>
              <p:nvPr/>
            </p:nvSpPr>
            <p:spPr>
              <a:xfrm>
                <a:off x="899592" y="4257602"/>
                <a:ext cx="3096344" cy="1108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−1,0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−1,0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1" name="TextBox 1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257602"/>
                <a:ext cx="3096344" cy="11080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50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Упрощённая математическая модель</a:t>
            </a:r>
          </a:p>
        </p:txBody>
      </p:sp>
      <p:pic>
        <p:nvPicPr>
          <p:cNvPr id="4" name="Picture 2" descr="C:\Data\doc\Study\Study2010\de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4" y="1952798"/>
            <a:ext cx="2795375" cy="41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ata\doc\Study\Study2010\de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08" y="1947146"/>
            <a:ext cx="2784002" cy="41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Gauss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61" y="3575223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363126"/>
              </p:ext>
            </p:extLst>
          </p:nvPr>
        </p:nvGraphicFramePr>
        <p:xfrm>
          <a:off x="3322068" y="3728951"/>
          <a:ext cx="6016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משוואה" r:id="rId6" imgW="164880" imgH="177480" progId="Equation.3">
                  <p:embed/>
                </p:oleObj>
              </mc:Choice>
              <mc:Fallback>
                <p:oleObj name="משוואה" r:id="rId6" imgW="164880" imgH="1774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00000" contrast="-7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068" y="3728951"/>
                        <a:ext cx="60166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381259" y="3797214"/>
            <a:ext cx="422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dirty="0"/>
              <a:t>=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686459" y="4537248"/>
            <a:ext cx="1850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Ядро размытия</a:t>
            </a:r>
            <a:endParaRPr lang="en-US" altLang="ru-RU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31222" y="6068514"/>
            <a:ext cx="2800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ru-RU" altLang="ru-RU" dirty="0"/>
              <a:t>Резкое изображение</a:t>
            </a:r>
            <a:endParaRPr lang="en-US" altLang="ru-RU" dirty="0"/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6012160" y="6071134"/>
            <a:ext cx="286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ru-RU" altLang="ru-RU" dirty="0"/>
              <a:t>Размытое изображение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4582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Преобразование Фурье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26121" y="2181052"/>
            <a:ext cx="1795463" cy="10156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/>
              <a:t>Задача в частотной области</a:t>
            </a:r>
            <a:endParaRPr lang="en-US" altLang="ru-RU" b="1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26121" y="5510039"/>
            <a:ext cx="1795463" cy="707886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/>
              <a:t>Исходная задача</a:t>
            </a:r>
            <a:endParaRPr lang="en-US" altLang="ru-RU" b="1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36096" y="2204864"/>
            <a:ext cx="1795463" cy="10156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/>
              <a:t>Решение в частотной области</a:t>
            </a:r>
            <a:endParaRPr lang="en-US" altLang="ru-RU" b="1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434509" y="5359227"/>
            <a:ext cx="1795462" cy="10156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/>
              <a:t>Решение исходной задачи</a:t>
            </a:r>
            <a:endParaRPr lang="en-US" altLang="ru-RU" b="1" dirty="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2704009" y="3287539"/>
            <a:ext cx="0" cy="2151063"/>
          </a:xfrm>
          <a:prstGeom prst="line">
            <a:avLst/>
          </a:prstGeom>
          <a:noFill/>
          <a:ln w="5715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6304459" y="3295477"/>
            <a:ext cx="0" cy="2005012"/>
          </a:xfrm>
          <a:prstGeom prst="line">
            <a:avLst/>
          </a:prstGeom>
          <a:noFill/>
          <a:ln w="5715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rot="5400000">
            <a:off x="4491534" y="1900064"/>
            <a:ext cx="0" cy="1606550"/>
          </a:xfrm>
          <a:prstGeom prst="line">
            <a:avLst/>
          </a:prstGeom>
          <a:noFill/>
          <a:ln w="5715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rot="5400000">
            <a:off x="4483596" y="5052839"/>
            <a:ext cx="0" cy="1606550"/>
          </a:xfrm>
          <a:prstGeom prst="line">
            <a:avLst/>
          </a:prstGeom>
          <a:noFill/>
          <a:ln w="5715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675213" y="2781216"/>
            <a:ext cx="1588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/>
              <a:t>Относительно простое решение</a:t>
            </a:r>
            <a:endParaRPr lang="en-US" altLang="ru-RU" sz="1600" dirty="0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680321" y="5217939"/>
            <a:ext cx="1517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/>
              <a:t>Сложное решение</a:t>
            </a:r>
            <a:endParaRPr lang="en-US" altLang="ru-RU" sz="1600" dirty="0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819200" y="4082709"/>
            <a:ext cx="188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/>
              <a:t>Преобразование Фурье</a:t>
            </a:r>
            <a:endParaRPr lang="en-US" altLang="ru-RU" sz="1600" dirty="0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304459" y="3947571"/>
            <a:ext cx="17608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/>
              <a:t>Обратное преобразование Фурье</a:t>
            </a:r>
            <a:endParaRPr lang="en-US" altLang="ru-RU" sz="1600" dirty="0"/>
          </a:p>
        </p:txBody>
      </p:sp>
    </p:spTree>
    <p:extLst>
      <p:ext uri="{BB962C8B-B14F-4D97-AF65-F5344CB8AC3E}">
        <p14:creationId xmlns:p14="http://schemas.microsoft.com/office/powerpoint/2010/main" val="4082935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Преобразование Фурье</a:t>
                </a: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53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Вариационные методы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Методы решения математических задач с помощью минимизации определённых функционалов</a:t>
            </a:r>
          </a:p>
        </p:txBody>
      </p:sp>
    </p:spTree>
    <p:extLst>
      <p:ext uri="{BB962C8B-B14F-4D97-AF65-F5344CB8AC3E}">
        <p14:creationId xmlns:p14="http://schemas.microsoft.com/office/powerpoint/2010/main" val="1328967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Преобразование Фурье</a:t>
                </a: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nary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𝑢𝑥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𝑣𝑦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nary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64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Теорема о свёртке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  <a:p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2088232" cy="2116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563431"/>
            <a:ext cx="2088232" cy="2116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348880"/>
            <a:ext cx="2778556" cy="2116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4563431"/>
            <a:ext cx="2778556" cy="2120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2358019"/>
            <a:ext cx="2079218" cy="2107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4038" t="8942" r="9190" b="11822"/>
          <a:stretch/>
        </p:blipFill>
        <p:spPr>
          <a:xfrm>
            <a:off x="6555412" y="4594820"/>
            <a:ext cx="2116646" cy="2116645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1367644" y="4383411"/>
            <a:ext cx="288032" cy="288032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Down Arrow 11"/>
          <p:cNvSpPr/>
          <p:nvPr/>
        </p:nvSpPr>
        <p:spPr>
          <a:xfrm rot="10800000">
            <a:off x="7524328" y="4393693"/>
            <a:ext cx="288032" cy="288032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613348" y="3140968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82404" y="3134876"/>
            <a:ext cx="437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  <a:endParaRPr lang="ru-RU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2404" y="5293107"/>
            <a:ext cx="411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78430" y="5267898"/>
                <a:ext cx="3600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430" y="5267898"/>
                <a:ext cx="360040" cy="707886"/>
              </a:xfrm>
              <a:prstGeom prst="rect">
                <a:avLst/>
              </a:prstGeom>
              <a:blipFill>
                <a:blip r:embed="rId9"/>
                <a:stretch>
                  <a:fillRect r="-13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20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Обращение свёртки</a:t>
                </a:r>
                <a:r>
                  <a:rPr lang="en-US" dirty="0"/>
                  <a:t> </a:t>
                </a:r>
                <a:r>
                  <a:rPr lang="ru-RU" dirty="0"/>
                  <a:t>при отсутствии шума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Использование свойства преобразования Фурье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⇔"/>
                          <m:pos m:val="top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urred_mar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21088"/>
            <a:ext cx="1988269" cy="230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508104" y="4221088"/>
            <a:ext cx="1944216" cy="2327059"/>
            <a:chOff x="3821" y="1706"/>
            <a:chExt cx="1599" cy="2131"/>
          </a:xfrm>
        </p:grpSpPr>
        <p:pic>
          <p:nvPicPr>
            <p:cNvPr id="8" name="Picture 10" descr="recovered_mari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" y="1706"/>
              <a:ext cx="1599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pict_frame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7" t="23113" r="23650" b="20947"/>
            <a:stretch/>
          </p:blipFill>
          <p:spPr bwMode="auto">
            <a:xfrm>
              <a:off x="3872" y="1997"/>
              <a:ext cx="1304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ight Arrow 9"/>
          <p:cNvSpPr/>
          <p:nvPr/>
        </p:nvSpPr>
        <p:spPr>
          <a:xfrm>
            <a:off x="4211960" y="5087422"/>
            <a:ext cx="936104" cy="5760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6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Обращение свёртки</a:t>
                </a:r>
                <a:r>
                  <a:rPr lang="en-US" dirty="0"/>
                  <a:t> </a:t>
                </a:r>
                <a:r>
                  <a:rPr lang="ru-RU" dirty="0"/>
                  <a:t>при наличии шума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Проблема: шум неизвестен, точное восстановление невозможно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6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Обращение свёртки</a:t>
            </a:r>
            <a:r>
              <a:rPr lang="en-US" dirty="0"/>
              <a:t> </a:t>
            </a:r>
            <a:r>
              <a:rPr lang="ru-RU" dirty="0"/>
              <a:t>при наличии шума</a:t>
            </a:r>
          </a:p>
        </p:txBody>
      </p:sp>
      <p:pic>
        <p:nvPicPr>
          <p:cNvPr id="11" name="Picture 7" descr="noisy_blurred_mar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26" y="1918687"/>
            <a:ext cx="2789417" cy="371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orig_mar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6" y="1916831"/>
            <a:ext cx="2790503" cy="37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reconstructed_noisy_mar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791589" cy="372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606" y="5637502"/>
            <a:ext cx="279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Оригинальное изображение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2383" y="5637501"/>
            <a:ext cx="2790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Размытое и зашумлённое изображение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5650006"/>
            <a:ext cx="279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Результат обращения свёртки</a:t>
            </a:r>
          </a:p>
        </p:txBody>
      </p:sp>
    </p:spTree>
    <p:extLst>
      <p:ext uri="{BB962C8B-B14F-4D97-AF65-F5344CB8AC3E}">
        <p14:creationId xmlns:p14="http://schemas.microsoft.com/office/powerpoint/2010/main" val="513599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Соотношение сигнал-шум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4" y="2062366"/>
            <a:ext cx="2520000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060848"/>
            <a:ext cx="2519999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2084" y="3755677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Исходное изображение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3848" y="3756323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Размытие + шум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4" y="4143723"/>
            <a:ext cx="2520000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143723"/>
            <a:ext cx="2520000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00" y="2060622"/>
            <a:ext cx="2520000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26862" y="378698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Модуль абсолютной разности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00" y="4143949"/>
            <a:ext cx="2520000" cy="169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084" y="5839424"/>
            <a:ext cx="519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Модуль преобразования Фурье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2" y="58394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Относительная разница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638132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Превышение уровня шума над уровнем сигнала</a:t>
            </a:r>
          </a:p>
        </p:txBody>
      </p:sp>
      <p:sp>
        <p:nvSpPr>
          <p:cNvPr id="7" name="Oval 6"/>
          <p:cNvSpPr/>
          <p:nvPr/>
        </p:nvSpPr>
        <p:spPr>
          <a:xfrm>
            <a:off x="7047740" y="472122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436096" y="5373216"/>
            <a:ext cx="864096" cy="1080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93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713406"/>
          </a:xfrm>
        </p:spPr>
        <p:txBody>
          <a:bodyPr/>
          <a:lstStyle/>
          <a:p>
            <a:r>
              <a:rPr lang="ru-RU" dirty="0"/>
              <a:t>Применение низкочастотной фильтрации для устранения высокочастотного шума</a:t>
            </a:r>
          </a:p>
          <a:p>
            <a:pPr lvl="1"/>
            <a:r>
              <a:rPr lang="ru-RU" dirty="0"/>
              <a:t>Фильтр Гаусса</a:t>
            </a:r>
          </a:p>
        </p:txBody>
      </p:sp>
      <p:pic>
        <p:nvPicPr>
          <p:cNvPr id="36" name="Picture 53" descr="reconstructed_noisy_marina_wnd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1" y="2996952"/>
            <a:ext cx="274002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6" descr="reconstructed_noisy_marina_wnd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74002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1" descr="reconstructed_noisy_marina_wnd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36" y="3016002"/>
            <a:ext cx="274002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2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928992" cy="713406"/>
              </a:xfrm>
            </p:spPr>
            <p:txBody>
              <a:bodyPr/>
              <a:lstStyle/>
              <a:p>
                <a:r>
                  <a:rPr lang="ru-RU" dirty="0"/>
                  <a:t>Винеровская фильтрация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ru-RU" dirty="0"/>
                  <a:t>Цель: найти фильтр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такой, чтобы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минимизировало среднеквадратичное отклонение от оригинального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b="0" dirty="0"/>
                  <a:t> – </a:t>
                </a:r>
                <a:r>
                  <a:rPr lang="ru-RU" b="0" dirty="0"/>
                  <a:t>распределение средней амплитуды сигнала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b="0" dirty="0"/>
                  <a:t> </a:t>
                </a:r>
                <a:r>
                  <a:rPr lang="ru-RU" b="0" dirty="0"/>
                  <a:t>в частотной области</a:t>
                </a:r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𝑆𝑁𝑅</m:t>
                    </m:r>
                  </m:oMath>
                </a14:m>
                <a:r>
                  <a:rPr lang="en-US" b="0" dirty="0"/>
                  <a:t> – </a:t>
                </a:r>
                <a:r>
                  <a:rPr lang="ru-RU" b="0" dirty="0"/>
                  <a:t>соотношение сигнал-шум</a:t>
                </a:r>
                <a:endParaRPr lang="en-US" b="0" dirty="0"/>
              </a:p>
              <a:p>
                <a:endParaRPr lang="en-US" b="0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928992" cy="713406"/>
              </a:xfrm>
              <a:blipFill>
                <a:blip r:embed="rId3"/>
                <a:stretch>
                  <a:fillRect l="-683" t="-9402" r="-1913" b="-6470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22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713406"/>
          </a:xfrm>
        </p:spPr>
        <p:txBody>
          <a:bodyPr/>
          <a:lstStyle/>
          <a:p>
            <a:r>
              <a:rPr lang="ru-RU" dirty="0"/>
              <a:t>Винеровская фильтрация</a:t>
            </a:r>
          </a:p>
          <a:p>
            <a:endParaRPr lang="en-US" b="0" dirty="0"/>
          </a:p>
          <a:p>
            <a:endParaRPr lang="ru-RU" dirty="0"/>
          </a:p>
        </p:txBody>
      </p:sp>
      <p:pic>
        <p:nvPicPr>
          <p:cNvPr id="4" name="Picture 5" descr="WNR_BlurredNoisy_mar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418440" cy="459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WNR_NSR_BlurredNoisy_mar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3176"/>
            <a:ext cx="3418440" cy="45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156984" y="3914030"/>
            <a:ext cx="936104" cy="5760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8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6768752" cy="5498546"/>
              </a:xfrm>
            </p:spPr>
            <p:txBody>
              <a:bodyPr/>
              <a:lstStyle/>
              <a:p>
                <a:r>
                  <a:rPr lang="ru-RU" dirty="0"/>
                  <a:t>Идея: нахождение приближённого решения вместо точного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ru-RU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ru-RU" dirty="0"/>
                  <a:t>определён для любых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br>
                  <a:rPr lang="en-US" b="0" dirty="0"/>
                </a:br>
                <a:r>
                  <a:rPr lang="ru-RU" dirty="0"/>
                  <a:t>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:</a:t>
                </a:r>
              </a:p>
              <a:p>
                <a:pPr marL="457200" lvl="1" indent="0">
                  <a:buNone/>
                </a:pPr>
                <a:r>
                  <a:rPr lang="ru-RU" dirty="0"/>
                  <a:t>Если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тогда</a:t>
                </a:r>
                <a:r>
                  <a:rPr lang="en-US" dirty="0"/>
                  <a:t> </a:t>
                </a:r>
                <a:r>
                  <a:rPr lang="ru-RU" dirty="0"/>
                  <a:t>существует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ru-RU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dirty="0"/>
                  <a:t>такое, что для любого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ru-RU" dirty="0"/>
                  <a:t> существует</a:t>
                </a:r>
                <a:br>
                  <a:rPr lang="ru-RU" dirty="0"/>
                </a:b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ru-RU" dirty="0"/>
                  <a:t> такое, что 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ru-RU" dirty="0"/>
                  <a:t>, тогда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6768752" cy="5498546"/>
              </a:xfrm>
              <a:blipFill>
                <a:blip r:embed="rId5"/>
                <a:stretch>
                  <a:fillRect l="-901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85875"/>
            <a:ext cx="22034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21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Вариационные методы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9854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/>
              <a:t>План лекций</a:t>
            </a:r>
          </a:p>
          <a:p>
            <a:pPr lvl="1">
              <a:spcBef>
                <a:spcPts val="0"/>
              </a:spcBef>
            </a:pPr>
            <a:r>
              <a:rPr lang="ru-RU" sz="2000" dirty="0">
                <a:solidFill>
                  <a:schemeClr val="accent2"/>
                </a:solidFill>
                <a:effectLst/>
              </a:rPr>
              <a:t>Некорректные задачи в обработке изображений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Примеры задач восстановления изображений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Задача обращения свёртки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Метод регуляризации Тихонова в классической постановке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Примеры применения метода регуляризации Тихонова</a:t>
            </a:r>
          </a:p>
          <a:p>
            <a:pPr lvl="1">
              <a:spcBef>
                <a:spcPts val="0"/>
              </a:spcBef>
            </a:pPr>
            <a:r>
              <a:rPr lang="ru-RU" sz="2000" dirty="0">
                <a:solidFill>
                  <a:schemeClr val="accent2"/>
                </a:solidFill>
                <a:effectLst/>
              </a:rPr>
              <a:t>Методы регуляризации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Три эквивалентных способа постановки задачи минимизации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Стабилизаторы: полная вариация, полная обобщённая вариация</a:t>
            </a:r>
          </a:p>
          <a:p>
            <a:pPr lvl="1">
              <a:spcBef>
                <a:spcPts val="0"/>
              </a:spcBef>
            </a:pPr>
            <a:r>
              <a:rPr lang="ru-RU" sz="2000" dirty="0">
                <a:solidFill>
                  <a:schemeClr val="accent2"/>
                </a:solidFill>
                <a:effectLst/>
              </a:rPr>
              <a:t>Численные методы минимизации регуляризирующих функционалов</a:t>
            </a:r>
          </a:p>
          <a:p>
            <a:pPr lvl="2">
              <a:spcBef>
                <a:spcPts val="0"/>
              </a:spcBef>
            </a:pPr>
            <a:r>
              <a:rPr lang="ru-RU" sz="1800" dirty="0" err="1">
                <a:effectLst/>
              </a:rPr>
              <a:t>Субградиентные</a:t>
            </a:r>
            <a:r>
              <a:rPr lang="ru-RU" sz="1800" dirty="0">
                <a:effectLst/>
              </a:rPr>
              <a:t> методы, методы моментов, метод Нестерова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Численное дифференцирование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Практическое задание: реализация метода обращения свёртки с помощью регуляризации со стабилизатором в виде полной вариации</a:t>
            </a:r>
          </a:p>
          <a:p>
            <a:pPr lvl="1">
              <a:spcBef>
                <a:spcPts val="0"/>
              </a:spcBef>
            </a:pPr>
            <a:r>
              <a:rPr lang="ru-RU" sz="2000" dirty="0" err="1">
                <a:solidFill>
                  <a:schemeClr val="accent2"/>
                </a:solidFill>
                <a:effectLst/>
              </a:rPr>
              <a:t>Суперразрешение</a:t>
            </a:r>
            <a:r>
              <a:rPr lang="ru-RU" sz="2000" dirty="0">
                <a:solidFill>
                  <a:schemeClr val="accent2"/>
                </a:solidFill>
                <a:effectLst/>
              </a:rPr>
              <a:t> изображений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Математическая модель</a:t>
            </a:r>
          </a:p>
          <a:p>
            <a:pPr lvl="2">
              <a:spcBef>
                <a:spcPts val="0"/>
              </a:spcBef>
            </a:pPr>
            <a:r>
              <a:rPr lang="ru-RU" sz="1800" dirty="0" err="1">
                <a:effectLst/>
              </a:rPr>
              <a:t>Суперразрешение</a:t>
            </a:r>
            <a:r>
              <a:rPr lang="ru-RU" sz="1800" dirty="0">
                <a:effectLst/>
              </a:rPr>
              <a:t> по одному изображению</a:t>
            </a: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Многокадровое </a:t>
            </a:r>
            <a:r>
              <a:rPr lang="ru-RU" sz="1800" dirty="0" err="1">
                <a:effectLst/>
              </a:rPr>
              <a:t>суперразрешение</a:t>
            </a:r>
            <a:endParaRPr lang="ru-RU" sz="1800" dirty="0">
              <a:effectLst/>
            </a:endParaRPr>
          </a:p>
          <a:p>
            <a:pPr lvl="2">
              <a:spcBef>
                <a:spcPts val="0"/>
              </a:spcBef>
            </a:pPr>
            <a:r>
              <a:rPr lang="ru-RU" sz="1800" dirty="0">
                <a:effectLst/>
              </a:rPr>
              <a:t>Вариационный метод вычисления оптического потока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8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856984" cy="5498546"/>
              </a:xfrm>
            </p:spPr>
            <p:txBody>
              <a:bodyPr/>
              <a:lstStyle/>
              <a:p>
                <a:r>
                  <a:rPr lang="ru-RU" dirty="0"/>
                  <a:t>Некорректно поставленная задача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sz="3600" b="0" dirty="0"/>
              </a:p>
              <a:p>
                <a:r>
                  <a:rPr lang="ru-RU" dirty="0"/>
                  <a:t>Регуляризирующий функционал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𝐴𝑧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6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 – </a:t>
                </a:r>
                <a:r>
                  <a:rPr lang="ru-RU" sz="2800" dirty="0"/>
                  <a:t>невязка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/>
                  <a:t> – </a:t>
                </a:r>
                <a:r>
                  <a:rPr lang="ru-RU" sz="2800" dirty="0"/>
                  <a:t>стабилизатор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/>
                  <a:t> – </a:t>
                </a:r>
                <a:r>
                  <a:rPr lang="ru-RU" sz="2800" dirty="0"/>
                  <a:t>параметр регуляризации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856984" cy="5498546"/>
              </a:xfrm>
              <a:blipFill>
                <a:blip r:embed="rId3"/>
                <a:stretch>
                  <a:fillRect l="-688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182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Если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линейный непрерывный оператор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– </a:t>
                </a:r>
                <a:r>
                  <a:rPr lang="ru-RU" dirty="0"/>
                  <a:t>множество решений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и определён на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  <a:p>
                <a:pPr lvl="1"/>
                <a:r>
                  <a:rPr lang="ru-RU" dirty="0"/>
                  <a:t>Множество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ru-RU" dirty="0"/>
                  <a:t> является компактом для всех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ru-RU" dirty="0"/>
                  <a:t> </a:t>
                </a:r>
                <a:endParaRPr lang="en-US" dirty="0"/>
              </a:p>
              <a:p>
                <a:r>
                  <a:rPr lang="ru-RU" dirty="0"/>
                  <a:t>Тогда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является регуляризирующим функционалом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82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Регуляризирующий функционал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𝐴𝑧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ru-RU" dirty="0"/>
                  <a:t>Проблема выбора параметра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pPr lvl="1"/>
                <a:r>
                  <a:rPr lang="ru-RU" dirty="0"/>
                  <a:t>Проблема выбора стабилизатора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ru-RU" dirty="0"/>
                  <a:t>Проблема минимизации функционала</a:t>
                </a:r>
              </a:p>
              <a:p>
                <a:pPr lvl="1"/>
                <a:r>
                  <a:rPr lang="ru-RU" dirty="0"/>
                  <a:t>Проблема нахождения оператора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677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Влияние выбора параметра регуляризации на результат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3960440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2564904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80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Влияние выбора параметра регуляризации на результат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3960440" cy="396044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364735"/>
              </p:ext>
            </p:extLst>
          </p:nvPr>
        </p:nvGraphicFramePr>
        <p:xfrm>
          <a:off x="197768" y="30689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0213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Способы выбора параметра</a:t>
            </a:r>
          </a:p>
          <a:p>
            <a:pPr lvl="1"/>
            <a:r>
              <a:rPr lang="ru-RU" dirty="0"/>
              <a:t>Априорно</a:t>
            </a:r>
          </a:p>
          <a:p>
            <a:pPr lvl="2"/>
            <a:r>
              <a:rPr lang="ru-RU" dirty="0"/>
              <a:t>Предположение о том, что параметр один и тот же при одинаковых характеристиках шума</a:t>
            </a:r>
          </a:p>
          <a:p>
            <a:pPr lvl="2"/>
            <a:r>
              <a:rPr lang="ru-RU" dirty="0"/>
              <a:t>Использование баз изображений</a:t>
            </a:r>
          </a:p>
          <a:p>
            <a:pPr lvl="1"/>
            <a:r>
              <a:rPr lang="ru-RU" dirty="0"/>
              <a:t>Апостериорно</a:t>
            </a:r>
          </a:p>
          <a:p>
            <a:pPr lvl="2"/>
            <a:r>
              <a:rPr lang="ru-RU" dirty="0"/>
              <a:t>Анализ разностного изображения (задача шумоподавления): выбор параметра регуляризации, при котором соблюдается баланс между подавлением шума и сохранением деталей</a:t>
            </a:r>
          </a:p>
        </p:txBody>
      </p:sp>
    </p:spTree>
    <p:extLst>
      <p:ext uri="{BB962C8B-B14F-4D97-AF65-F5344CB8AC3E}">
        <p14:creationId xmlns:p14="http://schemas.microsoft.com/office/powerpoint/2010/main" val="1878283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 с повышением резкости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3965820" cy="396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965820" cy="39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</a:t>
            </a:r>
            <a:r>
              <a:rPr lang="en-US" dirty="0"/>
              <a:t> </a:t>
            </a:r>
            <a:r>
              <a:rPr lang="ru-RU" dirty="0"/>
              <a:t>с повышением резкости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965820" cy="396582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378301"/>
              </p:ext>
            </p:extLst>
          </p:nvPr>
        </p:nvGraphicFramePr>
        <p:xfrm>
          <a:off x="135682" y="29969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885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0612"/>
            <a:ext cx="3965820" cy="396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5"/>
            <a:ext cx="3963537" cy="3963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 без повышения резкости </a:t>
            </a:r>
          </a:p>
        </p:txBody>
      </p:sp>
    </p:spTree>
    <p:extLst>
      <p:ext uri="{BB962C8B-B14F-4D97-AF65-F5344CB8AC3E}">
        <p14:creationId xmlns:p14="http://schemas.microsoft.com/office/powerpoint/2010/main" val="2956505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0612"/>
            <a:ext cx="3965820" cy="3965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 без повышения резкости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079541"/>
              </p:ext>
            </p:extLst>
          </p:nvPr>
        </p:nvGraphicFramePr>
        <p:xfrm>
          <a:off x="130148" y="29969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735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Некорректные задачи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Признаки некорректной задачи</a:t>
            </a:r>
          </a:p>
          <a:p>
            <a:pPr lvl="1"/>
            <a:r>
              <a:rPr lang="ru-RU" dirty="0"/>
              <a:t>Решение отсутствует</a:t>
            </a:r>
          </a:p>
          <a:p>
            <a:pPr lvl="1"/>
            <a:r>
              <a:rPr lang="ru-RU" dirty="0"/>
              <a:t>Существует несколько решений</a:t>
            </a:r>
          </a:p>
          <a:p>
            <a:pPr lvl="1"/>
            <a:r>
              <a:rPr lang="ru-RU" dirty="0"/>
              <a:t>Решение неустойчиво: малое изменение входных параметров приводит к сильному изменению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914274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 без повышения резкости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251367" cy="3251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3251367" cy="3251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744263"/>
            <a:ext cx="32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Изображение </a:t>
            </a:r>
            <a:r>
              <a:rPr lang="en-US" dirty="0"/>
              <a:t>28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744263"/>
            <a:ext cx="32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Изображение </a:t>
            </a:r>
            <a:r>
              <a:rPr lang="en-US" dirty="0"/>
              <a:t>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886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параметра регуляризации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разностного изображения для задачи шумоподавления без повышения резкости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251367" cy="3251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3251367" cy="3251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744263"/>
            <a:ext cx="32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Изображение </a:t>
            </a:r>
            <a:r>
              <a:rPr lang="en-US" dirty="0"/>
              <a:t>28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744263"/>
            <a:ext cx="32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Изображение </a:t>
            </a:r>
            <a:r>
              <a:rPr lang="en-US" dirty="0"/>
              <a:t>40</a:t>
            </a:r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860032" y="2636912"/>
            <a:ext cx="1584176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45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Выбор стабилизатора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ru-RU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ru-RU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dirty="0"/>
                  <a:t> – функционал полной вариации</a:t>
                </a:r>
              </a:p>
              <a:p>
                <a:r>
                  <a:rPr lang="ru-RU" dirty="0"/>
                  <a:t>Примеры</a:t>
                </a:r>
              </a:p>
              <a:p>
                <a:pPr lvl="1"/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>
            <a:off x="1979712" y="1844824"/>
            <a:ext cx="144016" cy="936104"/>
          </a:xfrm>
          <a:prstGeom prst="rightBrace">
            <a:avLst>
              <a:gd name="adj1" fmla="val 559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67744" y="198971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Предложены </a:t>
            </a:r>
            <a:r>
              <a:rPr lang="ru-RU" dirty="0" err="1"/>
              <a:t>А.Н.Тихоновым</a:t>
            </a:r>
            <a:endParaRPr lang="ru-RU" dirty="0"/>
          </a:p>
          <a:p>
            <a:r>
              <a:rPr lang="ru-RU" dirty="0"/>
              <a:t>Плохо подходят для обработки изображений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93" y="3789039"/>
            <a:ext cx="1440000" cy="133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278" y="3789039"/>
            <a:ext cx="1440000" cy="1338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463" y="3789039"/>
            <a:ext cx="1440000" cy="1338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5" y="3789039"/>
            <a:ext cx="1440000" cy="1338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3789040"/>
            <a:ext cx="1440000" cy="133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094" y="5127115"/>
            <a:ext cx="148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исходное изображение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2213" y="5127115"/>
            <a:ext cx="148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зашумлённое изображение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7904" y="5127815"/>
                <a:ext cx="1704638" cy="95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/>
                  <a:t>Восстановление со стабилизатором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127815"/>
                <a:ext cx="1704638" cy="956929"/>
              </a:xfrm>
              <a:prstGeom prst="rect">
                <a:avLst/>
              </a:prstGeom>
              <a:blipFill>
                <a:blip r:embed="rId8"/>
                <a:stretch>
                  <a:fillRect t="-12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03776" y="5135225"/>
                <a:ext cx="17046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/>
                  <a:t>Восстановление со стабилизатором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776" y="5135225"/>
                <a:ext cx="1704638" cy="954107"/>
              </a:xfrm>
              <a:prstGeom prst="rect">
                <a:avLst/>
              </a:prstGeom>
              <a:blipFill>
                <a:blip r:embed="rId9"/>
                <a:stretch>
                  <a:fillRect t="-6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959961" y="5127115"/>
                <a:ext cx="17046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/>
                  <a:t>Восстановление со стабилизатором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𝐵𝑇𝑉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961" y="5127115"/>
                <a:ext cx="1704638" cy="954107"/>
              </a:xfrm>
              <a:prstGeom prst="rect">
                <a:avLst/>
              </a:prstGeom>
              <a:blipFill>
                <a:blip r:embed="rId10"/>
                <a:stretch>
                  <a:fillRect t="-1274" b="-31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835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Проблема определения оператора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ru-RU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𝐴𝑧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3200" dirty="0"/>
              </a:p>
              <a:p>
                <a:pPr lvl="1"/>
                <a:r>
                  <a:rPr lang="ru-RU" dirty="0"/>
                  <a:t>Сложность численной оптимизации</a:t>
                </a:r>
              </a:p>
              <a:p>
                <a:pPr lvl="1"/>
                <a:r>
                  <a:rPr lang="ru-RU" dirty="0"/>
                  <a:t>В реальных задачах размытие своё в каждом пикселе</a:t>
                </a:r>
              </a:p>
              <a:p>
                <a:pPr lvl="1"/>
                <a:r>
                  <a:rPr lang="ru-RU" dirty="0"/>
                  <a:t>Задача до сих пор является открытой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3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16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регуляризации Тихонова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Задача обращения свёртки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ru-RU" b="0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Задача шумоподавления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Задача повышения разрешения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Задача заполнения пустот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089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некорректных задач</a:t>
            </a:r>
            <a:br>
              <a:rPr lang="ru-RU" dirty="0"/>
            </a:br>
            <a:r>
              <a:rPr lang="ru-RU" dirty="0"/>
              <a:t>в обработке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  <a:p>
            <a:r>
              <a:rPr lang="ru-RU" dirty="0"/>
              <a:t>Повышение разрешения, многокадровое </a:t>
            </a:r>
            <a:r>
              <a:rPr lang="ru-RU" dirty="0" err="1"/>
              <a:t>суперразрешение</a:t>
            </a:r>
            <a:endParaRPr lang="ru-RU" dirty="0"/>
          </a:p>
          <a:p>
            <a:r>
              <a:rPr lang="ru-RU" dirty="0"/>
              <a:t>Заполнение пустот</a:t>
            </a:r>
            <a:r>
              <a:rPr lang="en-US" dirty="0"/>
              <a:t>, </a:t>
            </a:r>
            <a:r>
              <a:rPr lang="ru-RU" dirty="0"/>
              <a:t>реставрация (</a:t>
            </a:r>
            <a:r>
              <a:rPr lang="en-US" dirty="0"/>
              <a:t>inpainting)</a:t>
            </a:r>
          </a:p>
          <a:p>
            <a:r>
              <a:rPr lang="ru-RU" dirty="0"/>
              <a:t>Построение поля векторов движения между соседними кадрами на видео</a:t>
            </a:r>
          </a:p>
          <a:p>
            <a:r>
              <a:rPr lang="ru-RU" dirty="0"/>
              <a:t>Нахождение границ между областями на изображении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2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Источники размытия при съёмке</a:t>
            </a:r>
          </a:p>
          <a:p>
            <a:pPr lvl="1"/>
            <a:r>
              <a:rPr lang="ru-RU" dirty="0"/>
              <a:t>Нахождение объекта вне плоскости фокусировки</a:t>
            </a:r>
          </a:p>
          <a:p>
            <a:pPr lvl="1"/>
            <a:r>
              <a:rPr lang="ru-RU" dirty="0"/>
              <a:t>Движение объекта и камеры</a:t>
            </a:r>
          </a:p>
          <a:p>
            <a:pPr lvl="1"/>
            <a:r>
              <a:rPr lang="ru-RU" dirty="0"/>
              <a:t>Атмосферные эффекты</a:t>
            </a:r>
          </a:p>
          <a:p>
            <a:pPr lvl="1"/>
            <a:r>
              <a:rPr lang="ru-RU" dirty="0"/>
              <a:t>Несовершенство оптики</a:t>
            </a:r>
          </a:p>
          <a:p>
            <a:pPr lvl="1"/>
            <a:r>
              <a:rPr lang="ru-RU" dirty="0" err="1"/>
              <a:t>Антиалиасинговый</a:t>
            </a:r>
            <a:r>
              <a:rPr lang="ru-RU" dirty="0"/>
              <a:t> фильтр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666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Пример размытия: движение камеры</a:t>
            </a:r>
          </a:p>
        </p:txBody>
      </p:sp>
      <p:pic>
        <p:nvPicPr>
          <p:cNvPr id="20" name="Picture 19" descr="C:\Data\doc\Study\Study2010\3325287352_1ea25756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392575" cy="480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74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Пример размытия: движение объекта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05" y="1792512"/>
            <a:ext cx="3608990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003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Восстановление размытых и зашумлённых изображений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Пример размытия: </a:t>
            </a:r>
            <a:r>
              <a:rPr lang="ru-RU" dirty="0" err="1"/>
              <a:t>расфокусировка</a:t>
            </a:r>
            <a:endParaRPr lang="ru-RU" dirty="0"/>
          </a:p>
        </p:txBody>
      </p:sp>
      <p:pic>
        <p:nvPicPr>
          <p:cNvPr id="5" name="Picture 4" descr="C:\Data\doc\Study\Study2010\de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312368" cy="49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887491"/>
      </p:ext>
    </p:extLst>
  </p:cSld>
  <p:clrMapOvr>
    <a:masterClrMapping/>
  </p:clrMapOvr>
</p:sld>
</file>

<file path=ppt/theme/theme1.xml><?xml version="1.0" encoding="utf-8"?>
<a:theme xmlns:a="http://schemas.openxmlformats.org/drawingml/2006/main" name="Imaging Lab">
  <a:themeElements>
    <a:clrScheme name="MMOI Dark">
      <a:dk1>
        <a:srgbClr val="000099"/>
      </a:dk1>
      <a:lt1>
        <a:srgbClr val="FFFFFF"/>
      </a:lt1>
      <a:dk2>
        <a:srgbClr val="00004C"/>
      </a:dk2>
      <a:lt2>
        <a:srgbClr val="DECF3C"/>
      </a:lt2>
      <a:accent1>
        <a:srgbClr val="FF0000"/>
      </a:accent1>
      <a:accent2>
        <a:srgbClr val="FFFF00"/>
      </a:accent2>
      <a:accent3>
        <a:srgbClr val="00FF00"/>
      </a:accent3>
      <a:accent4>
        <a:srgbClr val="20E0FF"/>
      </a:accent4>
      <a:accent5>
        <a:srgbClr val="FFC000"/>
      </a:accent5>
      <a:accent6>
        <a:srgbClr val="C000FF"/>
      </a:accent6>
      <a:hlink>
        <a:srgbClr val="FFFFCC"/>
      </a:hlink>
      <a:folHlink>
        <a:srgbClr val="99CC00"/>
      </a:folHlink>
    </a:clrScheme>
    <a:fontScheme name="AudioGroup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udioGroup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dioGroup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dioGroup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dioGroup 10">
        <a:dk1>
          <a:srgbClr val="000099"/>
        </a:dk1>
        <a:lt1>
          <a:srgbClr val="FFFFFF"/>
        </a:lt1>
        <a:dk2>
          <a:srgbClr val="00004C"/>
        </a:dk2>
        <a:lt2>
          <a:srgbClr val="DFCB3B"/>
        </a:lt2>
        <a:accent1>
          <a:srgbClr val="66CCFF"/>
        </a:accent1>
        <a:accent2>
          <a:srgbClr val="0066FF"/>
        </a:accent2>
        <a:accent3>
          <a:srgbClr val="AAAAB2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11">
        <a:dk1>
          <a:srgbClr val="000099"/>
        </a:dk1>
        <a:lt1>
          <a:srgbClr val="FFFFFF"/>
        </a:lt1>
        <a:dk2>
          <a:srgbClr val="00004C"/>
        </a:dk2>
        <a:lt2>
          <a:srgbClr val="DDD93D"/>
        </a:lt2>
        <a:accent1>
          <a:srgbClr val="66CCFF"/>
        </a:accent1>
        <a:accent2>
          <a:srgbClr val="0066FF"/>
        </a:accent2>
        <a:accent3>
          <a:srgbClr val="AAAAB2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dioGroup 12">
        <a:dk1>
          <a:srgbClr val="000099"/>
        </a:dk1>
        <a:lt1>
          <a:srgbClr val="FFFFFF"/>
        </a:lt1>
        <a:dk2>
          <a:srgbClr val="00004C"/>
        </a:dk2>
        <a:lt2>
          <a:srgbClr val="DECF3C"/>
        </a:lt2>
        <a:accent1>
          <a:srgbClr val="66CCFF"/>
        </a:accent1>
        <a:accent2>
          <a:srgbClr val="0066FF"/>
        </a:accent2>
        <a:accent3>
          <a:srgbClr val="AAAAB2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11956</TotalTime>
  <Words>1219</Words>
  <Application>Microsoft Office PowerPoint</Application>
  <PresentationFormat>On-screen Show (4:3)</PresentationFormat>
  <Paragraphs>270</Paragraphs>
  <Slides>45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Cambria Math</vt:lpstr>
      <vt:lpstr>Tahoma</vt:lpstr>
      <vt:lpstr>Wingdings</vt:lpstr>
      <vt:lpstr>Imaging Lab</vt:lpstr>
      <vt:lpstr>משוואה</vt:lpstr>
      <vt:lpstr>Лекция 5 Некорректные задачи в обработке изображений</vt:lpstr>
      <vt:lpstr>Вариационные методы</vt:lpstr>
      <vt:lpstr>Вариационные методы</vt:lpstr>
      <vt:lpstr>Некорректные задачи</vt:lpstr>
      <vt:lpstr>Примеры некорректных задач в обработке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Условные обозначения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Восстановление размытых и зашумлённых изображений</vt:lpstr>
      <vt:lpstr>Метод регуляризации Тихонова</vt:lpstr>
      <vt:lpstr>Метод регуляризации Тихонова</vt:lpstr>
      <vt:lpstr>Метод регуляризации Тихонова</vt:lpstr>
      <vt:lpstr>Восстановление размытых и зашумлённых изображений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Выбор параметра регуляризации</vt:lpstr>
      <vt:lpstr>Метод регуляризации Тихонова</vt:lpstr>
      <vt:lpstr>Метод регуляризации Тихонова</vt:lpstr>
      <vt:lpstr>Метод регуляризации Тихонова</vt:lpstr>
      <vt:lpstr>PowerPoint Presentation</vt:lpstr>
    </vt:vector>
  </TitlesOfParts>
  <Company>Otradnoe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Improved Demosaicing Algorithm</dc:title>
  <dc:creator>Alex</dc:creator>
  <cp:lastModifiedBy>Андрей Насонов</cp:lastModifiedBy>
  <cp:revision>735</cp:revision>
  <dcterms:created xsi:type="dcterms:W3CDTF">2004-09-04T19:18:40Z</dcterms:created>
  <dcterms:modified xsi:type="dcterms:W3CDTF">2020-03-25T22:14:31Z</dcterms:modified>
</cp:coreProperties>
</file>